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57"/>
  </p:notesMasterIdLst>
  <p:sldIdLst>
    <p:sldId id="257" r:id="rId2"/>
    <p:sldId id="603" r:id="rId3"/>
    <p:sldId id="896" r:id="rId4"/>
    <p:sldId id="901" r:id="rId5"/>
    <p:sldId id="897" r:id="rId6"/>
    <p:sldId id="823" r:id="rId7"/>
    <p:sldId id="915" r:id="rId8"/>
    <p:sldId id="824" r:id="rId9"/>
    <p:sldId id="825" r:id="rId10"/>
    <p:sldId id="916" r:id="rId11"/>
    <p:sldId id="826" r:id="rId12"/>
    <p:sldId id="910" r:id="rId13"/>
    <p:sldId id="827" r:id="rId14"/>
    <p:sldId id="828" r:id="rId15"/>
    <p:sldId id="911" r:id="rId16"/>
    <p:sldId id="829" r:id="rId17"/>
    <p:sldId id="830" r:id="rId18"/>
    <p:sldId id="831" r:id="rId19"/>
    <p:sldId id="833" r:id="rId20"/>
    <p:sldId id="834" r:id="rId21"/>
    <p:sldId id="835" r:id="rId22"/>
    <p:sldId id="836" r:id="rId23"/>
    <p:sldId id="838" r:id="rId24"/>
    <p:sldId id="839" r:id="rId25"/>
    <p:sldId id="841" r:id="rId26"/>
    <p:sldId id="843" r:id="rId27"/>
    <p:sldId id="914" r:id="rId28"/>
    <p:sldId id="898" r:id="rId29"/>
    <p:sldId id="902" r:id="rId30"/>
    <p:sldId id="913" r:id="rId31"/>
    <p:sldId id="903" r:id="rId32"/>
    <p:sldId id="908" r:id="rId33"/>
    <p:sldId id="848" r:id="rId34"/>
    <p:sldId id="849" r:id="rId35"/>
    <p:sldId id="850" r:id="rId36"/>
    <p:sldId id="851" r:id="rId37"/>
    <p:sldId id="852" r:id="rId38"/>
    <p:sldId id="853" r:id="rId39"/>
    <p:sldId id="917" r:id="rId40"/>
    <p:sldId id="847" r:id="rId41"/>
    <p:sldId id="904" r:id="rId42"/>
    <p:sldId id="906" r:id="rId43"/>
    <p:sldId id="899" r:id="rId44"/>
    <p:sldId id="854" r:id="rId45"/>
    <p:sldId id="855" r:id="rId46"/>
    <p:sldId id="909" r:id="rId47"/>
    <p:sldId id="858" r:id="rId48"/>
    <p:sldId id="861" r:id="rId49"/>
    <p:sldId id="862" r:id="rId50"/>
    <p:sldId id="865" r:id="rId51"/>
    <p:sldId id="866" r:id="rId52"/>
    <p:sldId id="912" r:id="rId53"/>
    <p:sldId id="871" r:id="rId54"/>
    <p:sldId id="873" r:id="rId55"/>
    <p:sldId id="87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minck" initials="lm" lastIdx="2" clrIdx="0">
    <p:extLst>
      <p:ext uri="{19B8F6BF-5375-455C-9EA6-DF929625EA0E}">
        <p15:presenceInfo xmlns:p15="http://schemas.microsoft.com/office/powerpoint/2012/main" userId="31c8e24cbb3b5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0000"/>
    <a:srgbClr val="D2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6327" autoAdjust="0"/>
  </p:normalViewPr>
  <p:slideViewPr>
    <p:cSldViewPr snapToGrid="0" snapToObjects="1">
      <p:cViewPr varScale="1">
        <p:scale>
          <a:sx n="90" d="100"/>
          <a:sy n="90" d="100"/>
        </p:scale>
        <p:origin x="109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CBC6CC-69AA-4E96-8589-BB3828B51D33}"/>
              </a:ext>
            </a:extLst>
          </p:cNvPr>
          <p:cNvSpPr txBox="1">
            <a:spLocks/>
          </p:cNvSpPr>
          <p:nvPr userDrawn="1"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矩形 28">
            <a:extLst>
              <a:ext uri="{FF2B5EF4-FFF2-40B4-BE49-F238E27FC236}">
                <a16:creationId xmlns:a16="http://schemas.microsoft.com/office/drawing/2014/main" id="{5652CB8D-AB06-4DAB-A63F-F6DB3B538D59}"/>
              </a:ext>
            </a:extLst>
          </p:cNvPr>
          <p:cNvSpPr/>
          <p:nvPr userDrawn="1"/>
        </p:nvSpPr>
        <p:spPr>
          <a:xfrm>
            <a:off x="-1" y="1590836"/>
            <a:ext cx="680339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3698CAA7-AF4B-4048-991C-AA8C6BA0526A}"/>
              </a:ext>
            </a:extLst>
          </p:cNvPr>
          <p:cNvSpPr/>
          <p:nvPr userDrawn="1"/>
        </p:nvSpPr>
        <p:spPr>
          <a:xfrm>
            <a:off x="6841192" y="1598048"/>
            <a:ext cx="2302809" cy="3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FBF93-07B5-4B1B-B2CE-1CA8F08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B949775-5388-CB4C-7A03-FC7B2A797A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2" y="-189"/>
            <a:ext cx="9135601" cy="1538319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lvl="0" algn="ctr" eaLnBrk="1" hangingPunct="1">
              <a:lnSpc>
                <a:spcPct val="125000"/>
              </a:lnSpc>
              <a:defRPr/>
            </a:pP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B5DBDE-B64B-5B6B-0624-2AD4B879C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4" y="197754"/>
            <a:ext cx="1090013" cy="110299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C1210C-885A-828D-4827-54FD04D6E133}"/>
              </a:ext>
            </a:extLst>
          </p:cNvPr>
          <p:cNvGrpSpPr/>
          <p:nvPr userDrawn="1"/>
        </p:nvGrpSpPr>
        <p:grpSpPr>
          <a:xfrm>
            <a:off x="1478537" y="413365"/>
            <a:ext cx="3156432" cy="806531"/>
            <a:chOff x="1588510" y="433008"/>
            <a:chExt cx="2869484" cy="733211"/>
          </a:xfrm>
        </p:grpSpPr>
        <p:pic>
          <p:nvPicPr>
            <p:cNvPr id="15" name="Picture 2" descr="校名 黑色">
              <a:extLst>
                <a:ext uri="{FF2B5EF4-FFF2-40B4-BE49-F238E27FC236}">
                  <a16:creationId xmlns:a16="http://schemas.microsoft.com/office/drawing/2014/main" id="{4AB42FDB-4C89-304E-F061-A8BBE7F73FE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2C170A"/>
                </a:clrFrom>
                <a:clrTo>
                  <a:srgbClr val="2C170A">
                    <a:alpha val="0"/>
                  </a:srgbClr>
                </a:clrTo>
              </a:clrChange>
              <a:biLevel thresh="50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87" y="433008"/>
              <a:ext cx="2618183" cy="49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20630A-B3DF-270A-EF21-A8DFF432E304}"/>
                </a:ext>
              </a:extLst>
            </p:cNvPr>
            <p:cNvSpPr txBox="1"/>
            <p:nvPr userDrawn="1"/>
          </p:nvSpPr>
          <p:spPr>
            <a:xfrm>
              <a:off x="1588510" y="942382"/>
              <a:ext cx="2869484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EAST</a:t>
              </a:r>
              <a:r>
                <a:rPr kumimoji="1" lang="zh-CN" altLang="en-US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 </a:t>
              </a:r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CHINA UNIVERSITY OF SCIENCE AND TECHNOLOGY</a:t>
              </a:r>
              <a:endParaRPr kumimoji="1" lang="zh-CN" altLang="en-US" sz="1000" b="1" spc="0" dirty="0">
                <a:solidFill>
                  <a:srgbClr val="EDEEF1"/>
                </a:solidFill>
                <a:latin typeface="October Condensed Tamil" pitchFamily="2" charset="0"/>
                <a:ea typeface="SimHei" panose="02010609060101010101" pitchFamily="49" charset="-122"/>
                <a:cs typeface="October Condensed Tamil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11BBC-74B0-923C-8D36-FD2F87CDB21E}"/>
              </a:ext>
            </a:extLst>
          </p:cNvPr>
          <p:cNvSpPr txBox="1"/>
          <p:nvPr userDrawn="1"/>
        </p:nvSpPr>
        <p:spPr>
          <a:xfrm>
            <a:off x="4760579" y="385509"/>
            <a:ext cx="3723972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信息科学与工程学院</a:t>
            </a:r>
            <a:endParaRPr kumimoji="1" lang="en-US" altLang="zh-CN" sz="2800" b="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School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Engineering</a:t>
            </a:r>
            <a:endParaRPr kumimoji="1" lang="zh-CN" altLang="en-US" sz="110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B4D3C05-0E4D-9BC5-07D2-030DB586E9CE}"/>
              </a:ext>
            </a:extLst>
          </p:cNvPr>
          <p:cNvCxnSpPr/>
          <p:nvPr userDrawn="1"/>
        </p:nvCxnSpPr>
        <p:spPr>
          <a:xfrm>
            <a:off x="4739797" y="396299"/>
            <a:ext cx="0" cy="731660"/>
          </a:xfrm>
          <a:prstGeom prst="line">
            <a:avLst/>
          </a:prstGeom>
          <a:ln w="12700">
            <a:solidFill>
              <a:schemeClr val="bg1">
                <a:lumMod val="65000"/>
                <a:alpha val="9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DB90AEC1-BDD0-4D2F-8F8F-DB11503F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5" y="1735984"/>
            <a:ext cx="2083269" cy="700388"/>
          </a:xfrm>
          <a:prstGeom prst="rect">
            <a:avLst/>
          </a:prstGeom>
        </p:spPr>
      </p:pic>
      <p:pic>
        <p:nvPicPr>
          <p:cNvPr id="12" name="图片 11" descr="1-02">
            <a:extLst>
              <a:ext uri="{FF2B5EF4-FFF2-40B4-BE49-F238E27FC236}">
                <a16:creationId xmlns:a16="http://schemas.microsoft.com/office/drawing/2014/main" id="{16064509-5C68-482C-AAD2-EF19109CF9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" y="1458881"/>
            <a:ext cx="9142095" cy="5544616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7D31E9C-467E-4633-A0DD-5840691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775"/>
            <a:ext cx="9135601" cy="1362450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第十章  聚类方法</a:t>
            </a: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 descr="https://bkimg.cdn.bcebos.com/pic/00e93901213fb80e5f110e4c36d12f2eb838946c?x-bce-process=image/resize,m_lfit,w_268,limit_1/format,f_jpg">
            <a:extLst>
              <a:ext uri="{FF2B5EF4-FFF2-40B4-BE49-F238E27FC236}">
                <a16:creationId xmlns:a16="http://schemas.microsoft.com/office/drawing/2014/main" id="{929E2E1A-C855-4D58-9758-C33961D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0489"/>
            <a:ext cx="1338392" cy="13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92E57A76-EF5C-49D0-B1B5-D76BD6635F38}"/>
              </a:ext>
            </a:extLst>
          </p:cNvPr>
          <p:cNvSpPr txBox="1"/>
          <p:nvPr/>
        </p:nvSpPr>
        <p:spPr>
          <a:xfrm>
            <a:off x="1949859" y="1390477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模式识别与统计学习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878F1C-903F-6698-82D4-5C036D7B1443}"/>
              </a:ext>
            </a:extLst>
          </p:cNvPr>
          <p:cNvSpPr txBox="1"/>
          <p:nvPr/>
        </p:nvSpPr>
        <p:spPr>
          <a:xfrm>
            <a:off x="188311" y="164323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6E95DD-BD48-9879-87EB-3632A42A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20CF0CA-9D5D-4A83-9184-0D7D5836945E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45F292-F35E-CA78-8BAE-0FBD1D24D63E}"/>
                  </a:ext>
                </a:extLst>
              </p:cNvPr>
              <p:cNvSpPr txBox="1"/>
              <p:nvPr/>
            </p:nvSpPr>
            <p:spPr>
              <a:xfrm>
                <a:off x="413646" y="2748966"/>
                <a:ext cx="8290357" cy="447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/>
                  <a:t>Unit balls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n-US" altLang="zh-CN" sz="2000" dirty="0"/>
                  <a:t>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-norm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45F292-F35E-CA78-8BAE-0FBD1D2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6" y="2748966"/>
                <a:ext cx="8290357" cy="447815"/>
              </a:xfrm>
              <a:prstGeom prst="rect">
                <a:avLst/>
              </a:prstGeom>
              <a:blipFill>
                <a:blip r:embed="rId2"/>
                <a:stretch>
                  <a:fillRect l="-809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B4A96403-878D-1E18-D811-01C0FAAA6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"/>
          <a:stretch/>
        </p:blipFill>
        <p:spPr>
          <a:xfrm>
            <a:off x="314425" y="3563913"/>
            <a:ext cx="8389578" cy="1313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C1256-67E4-CF89-0C50-D54661631995}"/>
                  </a:ext>
                </a:extLst>
              </p:cNvPr>
              <p:cNvSpPr txBox="1"/>
              <p:nvPr/>
            </p:nvSpPr>
            <p:spPr>
              <a:xfrm>
                <a:off x="491206" y="5192911"/>
                <a:ext cx="6586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-norm are not norms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C1256-67E4-CF89-0C50-D5466163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6" y="5192911"/>
                <a:ext cx="6586928" cy="400110"/>
              </a:xfrm>
              <a:prstGeom prst="rect">
                <a:avLst/>
              </a:prstGeom>
              <a:blipFill>
                <a:blip r:embed="rId4"/>
                <a:stretch>
                  <a:fillRect l="-1019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7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74931C4-FAA9-297B-E26A-45BD96FF03C6}"/>
              </a:ext>
            </a:extLst>
          </p:cNvPr>
          <p:cNvSpPr txBox="1"/>
          <p:nvPr/>
        </p:nvSpPr>
        <p:spPr>
          <a:xfrm>
            <a:off x="188311" y="163217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80D0171-FF5B-364E-AE26-C5DC002C9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01" y="2559787"/>
                <a:ext cx="8251200" cy="39413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b="1">
                    <a:solidFill>
                      <a:srgbClr val="0070C0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马哈拉诺比斯距离 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(</a:t>
                </a:r>
                <a:r>
                  <a:rPr lang="en-GB" altLang="zh-CN" sz="2200" dirty="0" err="1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Mahalanobis</a:t>
                </a:r>
                <a:r>
                  <a:rPr lang="en-GB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dis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</a:t>
                </a:r>
                <a:r>
                  <a:rPr lang="en-GB" altLang="zh-CN" sz="2200" dirty="0" err="1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ance</a:t>
                </a:r>
                <a:r>
                  <a:rPr lang="en-GB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en-US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考虑各个分量 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(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特征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)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之间的相关性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与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各个分量的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尺度无关</a:t>
                </a: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给定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一个样本集合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其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协方差矩阵记作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</m:oMath>
                </a14:m>
                <a:endParaRPr lang="en-US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样本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en-GB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与样本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之间的马哈拉诺比斯距离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en-GB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𝑖𝑗</m:t>
                    </m:r>
                  </m:oMath>
                </a14:m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定义为</a:t>
                </a:r>
                <a:endParaRPr lang="ja-JP" altLang="en-US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马哈拉诺比斯距离越大相似度越小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距离越小相似度越大</a:t>
                </a:r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80D0171-FF5B-364E-AE26-C5DC002C9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01" y="2559787"/>
                <a:ext cx="8251200" cy="3941374"/>
              </a:xfrm>
              <a:blipFill>
                <a:blip r:embed="rId2"/>
                <a:stretch>
                  <a:fillRect l="-768" t="-965" b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DEB77B-41ED-E3BA-D90D-574322E7629F}"/>
                  </a:ext>
                </a:extLst>
              </p:cNvPr>
              <p:cNvSpPr txBox="1"/>
              <p:nvPr/>
            </p:nvSpPr>
            <p:spPr>
              <a:xfrm>
                <a:off x="1029078" y="5136617"/>
                <a:ext cx="7486272" cy="556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DEB77B-41ED-E3BA-D90D-574322E76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78" y="5136617"/>
                <a:ext cx="7486272" cy="55624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2E1BD61-9881-96E8-B896-281B146B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F343526-744B-45FC-BE25-ED2897EE8A86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5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4A4136-7744-4EFB-A791-1A0DDB1E5400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71619C-31D4-4A35-BF9A-30602C79149D}"/>
              </a:ext>
            </a:extLst>
          </p:cNvPr>
          <p:cNvGrpSpPr/>
          <p:nvPr/>
        </p:nvGrpSpPr>
        <p:grpSpPr>
          <a:xfrm>
            <a:off x="628650" y="3065877"/>
            <a:ext cx="4423878" cy="3317908"/>
            <a:chOff x="383433" y="2866945"/>
            <a:chExt cx="4423878" cy="3317908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C9D2A5C-BC49-4F2E-BF51-956D661BE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433" y="2866945"/>
              <a:ext cx="4423878" cy="3317908"/>
              <a:chOff x="144" y="768"/>
              <a:chExt cx="4080" cy="306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C5F7169-304B-4706-8540-0485B7E9D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2" t="4398" r="6593" b="4733"/>
              <a:stretch>
                <a:fillRect/>
              </a:stretch>
            </p:blipFill>
            <p:spPr bwMode="auto">
              <a:xfrm>
                <a:off x="144" y="768"/>
                <a:ext cx="4080" cy="30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33F4EB12-7B2A-4199-A97B-E80E7AC04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2"/>
                <a:ext cx="1200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1C3A4662-B829-419A-B33F-5DCB8B2DB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4" y="225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E2C02102-50D6-413A-84CE-1883AB292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096" y="4257456"/>
              <a:ext cx="381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EC4D3272-10C2-4F73-B36C-7BFC85E5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4844678"/>
              <a:ext cx="381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A0D798D-3AC2-4C42-9726-3BBA354C0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548" y="3841781"/>
              <a:ext cx="381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</p:grpSp>
      <p:sp>
        <p:nvSpPr>
          <p:cNvPr id="12" name="Text Box 7">
            <a:extLst>
              <a:ext uri="{FF2B5EF4-FFF2-40B4-BE49-F238E27FC236}">
                <a16:creationId xmlns:a16="http://schemas.microsoft.com/office/drawing/2014/main" id="{D6537C61-E616-45DE-9279-961C1FECD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2427293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Covariance Matrix:</a:t>
            </a:r>
          </a:p>
        </p:txBody>
      </p:sp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id="{AB9EE3B8-B36C-4EC5-93F7-8AB7B42BE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12051"/>
              </p:ext>
            </p:extLst>
          </p:nvPr>
        </p:nvGraphicFramePr>
        <p:xfrm>
          <a:off x="5753100" y="2928937"/>
          <a:ext cx="20574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457200" progId="Equation.3">
                  <p:embed/>
                </p:oleObj>
              </mc:Choice>
              <mc:Fallback>
                <p:oleObj name="Equation" r:id="rId3" imgW="939600" imgH="457200" progId="Equation.3">
                  <p:embed/>
                  <p:pic>
                    <p:nvPicPr>
                      <p:cNvPr id="13" name="Object 8">
                        <a:extLst>
                          <a:ext uri="{FF2B5EF4-FFF2-40B4-BE49-F238E27FC236}">
                            <a16:creationId xmlns:a16="http://schemas.microsoft.com/office/drawing/2014/main" id="{AB9EE3B8-B36C-4EC5-93F7-8AB7B42BE0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2928937"/>
                        <a:ext cx="20574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2">
            <a:extLst>
              <a:ext uri="{FF2B5EF4-FFF2-40B4-BE49-F238E27FC236}">
                <a16:creationId xmlns:a16="http://schemas.microsoft.com/office/drawing/2014/main" id="{2F1BA6BC-25A7-445C-9F25-219511FCC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6575" y="4104409"/>
            <a:ext cx="1981200" cy="2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A: (0.5, 0.5)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B: (0, 1)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C: (1.5, 1.5)</a:t>
            </a:r>
          </a:p>
          <a:p>
            <a:pPr eaLnBrk="0" hangingPunct="0">
              <a:spcBef>
                <a:spcPct val="50000"/>
              </a:spcBef>
            </a:pP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Mahal (A,B) = 5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Mahal (A,C) = 4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042D5F5-1EF2-4B4F-80EE-F980A3A3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12</a:t>
            </a:fld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4E10A9-39A9-405B-86EE-F1D084592D70}"/>
              </a:ext>
            </a:extLst>
          </p:cNvPr>
          <p:cNvSpPr/>
          <p:nvPr/>
        </p:nvSpPr>
        <p:spPr>
          <a:xfrm>
            <a:off x="415620" y="2542420"/>
            <a:ext cx="18357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例 </a:t>
            </a:r>
            <a:r>
              <a:rPr lang="en-US" altLang="zh-CN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</a:t>
            </a:r>
            <a:r>
              <a:rPr lang="ja-JP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马</a:t>
            </a:r>
            <a:r>
              <a:rPr lang="zh-CN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氏</a:t>
            </a:r>
            <a:r>
              <a:rPr lang="ja-JP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距离</a:t>
            </a:r>
            <a:r>
              <a:rPr lang="en-US" altLang="ja-JP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</a:t>
            </a:r>
            <a:endParaRPr lang="en-US" altLang="zh-CN" sz="2200" dirty="0">
              <a:solidFill>
                <a:srgbClr val="C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5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522B727-6A66-FA11-8E1B-6F46A76A03EA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0F37A78-0A19-8A7B-B432-AA0983F36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001" y="2541762"/>
                <a:ext cx="8416542" cy="407239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样本之间</a:t>
                </a:r>
                <a:r>
                  <a:rPr lang="ja-JP" altLang="en-US" sz="2200">
                    <a:ea typeface="DengXian" panose="02010600030101010101" pitchFamily="2" charset="-122"/>
                  </a:rPr>
                  <a:t>的相似度可以用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相关系数</a:t>
                </a:r>
                <a:r>
                  <a:rPr lang="ja-JP" altLang="en-US" sz="2200"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correlation coefficient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与样本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之间的相关系数定义为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𝑘𝑖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2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sz="22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sz="22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𝑘𝑖</m:t>
                            </m:r>
                          </m:sub>
                        </m:sSub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相关系数的绝对值越接近于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1,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表示样本越相似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越接近于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0,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表示样本越不相似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0F37A78-0A19-8A7B-B432-AA0983F36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001" y="2541762"/>
                <a:ext cx="8416542" cy="4072398"/>
              </a:xfrm>
              <a:blipFill>
                <a:blip r:embed="rId2"/>
                <a:stretch>
                  <a:fillRect l="-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C3D1CF-C91C-202B-EDF9-BD56F08B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CB9C684-33B9-4492-989C-FB5BB9101564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0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9E2DC76-95E8-AA0D-0726-2320BDB46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8093" y="2577632"/>
                <a:ext cx="8627596" cy="41914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样本之间的相似度也可以用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夹角余弦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cosine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与样本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之间的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夹角余弦</a:t>
                </a:r>
                <a:r>
                  <a:rPr lang="zh-CN" altLang="en-US" sz="2200">
                    <a:ea typeface="DengXian" panose="02010600030101010101" pitchFamily="2" charset="-122"/>
                  </a:rPr>
                  <a:t>定义为</a:t>
                </a:r>
                <a:endParaRPr lang="en-US" altLang="zh-CN" sz="220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𝑘𝑖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𝑘𝑗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夹角余弦越接近于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1,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表示样本越相似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越接近于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0,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表示样本越不相似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9E2DC76-95E8-AA0D-0726-2320BDB46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093" y="2577632"/>
                <a:ext cx="8627596" cy="4191468"/>
              </a:xfrm>
              <a:blipFill>
                <a:blip r:embed="rId2"/>
                <a:stretch>
                  <a:fillRect l="-848" t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8F11931-B658-1184-3CF1-9751832C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5AF8F4C-CB75-41ED-B78C-754CDA5D2A13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7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48C26E1-5E00-4A88-9AE9-89746D69FF42}"/>
                  </a:ext>
                </a:extLst>
              </p:cNvPr>
              <p:cNvSpPr/>
              <p:nvPr/>
            </p:nvSpPr>
            <p:spPr>
              <a:xfrm>
                <a:off x="-59267" y="3058766"/>
                <a:ext cx="9262533" cy="3061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  [3 2 0 5 0 0 0 2 0 0]	</m:t>
                      </m:r>
                      <m:r>
                        <a:rPr lang="en-US" altLang="zh-CN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baseline="300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  [1 0 0 0 0 0 0 1 0 2]</m:t>
                      </m:r>
                      <m:r>
                        <a:rPr lang="en-US" altLang="zh-CN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  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 + 2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+ 5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 + 2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 = 5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|| = (3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 + 2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+ 5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0)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  (42) 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 6.481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|| = (1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 + 0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 + 2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2)</m:t>
                      </m:r>
                      <m:r>
                        <a:rPr lang="en-US" altLang="zh-CN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US" altLang="zh-CN" b="1" baseline="300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baseline="30000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 (6) 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b="1" i="1" baseline="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 2.245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 = .3150,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𝑑𝑖𝑠𝑡𝑎𝑛𝑐𝑒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 1−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i="1" baseline="-300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48C26E1-5E00-4A88-9AE9-89746D69F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267" y="3058766"/>
                <a:ext cx="9262533" cy="3061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51A6DC7-62CB-4C8E-B211-EDD98AA282FC}"/>
              </a:ext>
            </a:extLst>
          </p:cNvPr>
          <p:cNvSpPr/>
          <p:nvPr/>
        </p:nvSpPr>
        <p:spPr>
          <a:xfrm>
            <a:off x="415620" y="2542420"/>
            <a:ext cx="2117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例 </a:t>
            </a:r>
            <a:r>
              <a:rPr lang="en-US" altLang="zh-CN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</a:t>
            </a:r>
            <a:r>
              <a:rPr lang="zh-CN" altLang="en-US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余弦相似度</a:t>
            </a:r>
            <a:r>
              <a:rPr lang="en-US" altLang="ja-JP" sz="2200" b="1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</a:t>
            </a:r>
            <a:endParaRPr lang="en-US" altLang="zh-CN" sz="2200" dirty="0">
              <a:solidFill>
                <a:srgbClr val="C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456185E-B16D-4896-B9AB-11D5324F0B6E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7BA9AD-F227-4660-ABC1-AC745067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4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E98B8662-A360-94B3-80B2-65D97B962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83" y="4149241"/>
            <a:ext cx="3309171" cy="233080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3DE1F97-7D2A-12B0-D941-5E6677EBA2EC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BB8FEAE-48E8-4C7C-0531-A6B7F2CDA9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558" y="2602957"/>
                <a:ext cx="6609442" cy="39975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用</a:t>
                </a:r>
                <a:r>
                  <a:rPr lang="ja-JP" altLang="en-US" sz="2200">
                    <a:ea typeface="DengXian" panose="02010600030101010101" pitchFamily="2" charset="-122"/>
                  </a:rPr>
                  <a:t>距离度量</a:t>
                </a:r>
                <a:r>
                  <a:rPr lang="zh-CN" altLang="en-US" sz="2200">
                    <a:ea typeface="DengXian" panose="02010600030101010101" pitchFamily="2" charset="-122"/>
                  </a:rPr>
                  <a:t>相似度</a:t>
                </a:r>
                <a:r>
                  <a:rPr lang="ja-JP" altLang="en-US" sz="2200">
                    <a:ea typeface="DengXian" panose="02010600030101010101" pitchFamily="2" charset="-122"/>
                  </a:rPr>
                  <a:t>时</a:t>
                </a:r>
                <a:r>
                  <a:rPr lang="en-US" altLang="ja-JP" sz="220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距离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越小样本越相似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用</a:t>
                </a:r>
                <a:r>
                  <a:rPr lang="zh-CN" altLang="en-US" sz="2200">
                    <a:ea typeface="DengXian" panose="02010600030101010101" pitchFamily="2" charset="-122"/>
                  </a:rPr>
                  <a:t>相关系数度量相似度</a:t>
                </a:r>
                <a:r>
                  <a:rPr lang="ja-JP" altLang="en-US" sz="2200">
                    <a:ea typeface="DengXian" panose="02010600030101010101" pitchFamily="2" charset="-122"/>
                  </a:rPr>
                  <a:t>时</a:t>
                </a:r>
                <a:r>
                  <a:rPr lang="en-US" altLang="ja-JP" sz="220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>
                    <a:ea typeface="DengXian" panose="02010600030101010101" pitchFamily="2" charset="-122"/>
                  </a:rPr>
                  <a:t>相似度</a:t>
                </a:r>
                <a:r>
                  <a:rPr lang="ja-JP" altLang="en-US" sz="2200">
                    <a:ea typeface="DengXian" panose="02010600030101010101" pitchFamily="2" charset="-122"/>
                  </a:rPr>
                  <a:t>越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大样本越相似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DengXian" panose="02010600030101010101" pitchFamily="2" charset="-122"/>
                  </a:rPr>
                  <a:t>不同</a:t>
                </a:r>
                <a:r>
                  <a:rPr lang="ja-JP" altLang="en-US" sz="2200">
                    <a:ea typeface="DengXian" panose="02010600030101010101" pitchFamily="2" charset="-122"/>
                  </a:rPr>
                  <a:t>相似度度量的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结果并</a:t>
                </a:r>
                <a:r>
                  <a:rPr lang="ja-JP" altLang="en-US" sz="2200">
                    <a:ea typeface="DengXian" panose="02010600030101010101" pitchFamily="2" charset="-122"/>
                  </a:rPr>
                  <a:t>不一定一致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从右图可以看出</a:t>
                </a:r>
                <a:r>
                  <a:rPr lang="en-US" altLang="zh-CN" sz="2200"/>
                  <a:t>,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从距离</a:t>
                </a:r>
                <a:r>
                  <a:rPr lang="zh-CN" altLang="en-US" sz="2200" dirty="0"/>
                  <a:t>的</a:t>
                </a:r>
                <a:r>
                  <a:rPr lang="zh-CN" altLang="en-US" sz="2200"/>
                  <a:t>角度</a:t>
                </a:r>
                <a:r>
                  <a:rPr lang="en-US" altLang="zh-CN" sz="2200"/>
                  <a:t>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200" dirty="0"/>
                  <a:t> 比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zh-CN" altLang="en-US" sz="2200"/>
                  <a:t>更相似</a:t>
                </a: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从</a:t>
                </a:r>
                <a:r>
                  <a:rPr lang="zh-CN" altLang="en-US" sz="2200" dirty="0"/>
                  <a:t>相关系数</a:t>
                </a:r>
                <a:r>
                  <a:rPr lang="zh-CN" altLang="en-US" sz="2200"/>
                  <a:t>的角度</a:t>
                </a:r>
                <a:r>
                  <a:rPr lang="en-US" altLang="zh-CN" sz="2200"/>
                  <a:t>,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/>
                  <a:t> 比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200" dirty="0"/>
                  <a:t>更相似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BB8FEAE-48E8-4C7C-0531-A6B7F2CDA9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8" y="2602957"/>
                <a:ext cx="6609442" cy="3997551"/>
              </a:xfrm>
              <a:blipFill>
                <a:blip r:embed="rId3"/>
                <a:stretch>
                  <a:fillRect l="-1107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7D8828F-5EB0-E701-91CB-2C7A22B9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D85A87E-C009-469C-F355-2D9C74199BAC}"/>
              </a:ext>
            </a:extLst>
          </p:cNvPr>
          <p:cNvSpPr txBox="1"/>
          <p:nvPr/>
        </p:nvSpPr>
        <p:spPr>
          <a:xfrm>
            <a:off x="188311" y="164306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 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(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Clusters)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60778CC-39B3-23BD-8B25-AC6C89DE1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00" y="2821259"/>
            <a:ext cx="8329198" cy="3025141"/>
          </a:xfrm>
        </p:spPr>
        <p:txBody>
          <a:bodyPr>
            <a:normAutofit/>
          </a:bodyPr>
          <a:lstStyle/>
          <a:p>
            <a:r>
              <a:rPr lang="ja-JP" altLang="en-US" sz="2200">
                <a:ea typeface="DengXian" panose="02010600030101010101" pitchFamily="2" charset="-122"/>
              </a:rPr>
              <a:t>聚</a:t>
            </a:r>
            <a:r>
              <a:rPr lang="ja-JP" altLang="en-US" sz="2200" dirty="0">
                <a:ea typeface="DengXian" panose="02010600030101010101" pitchFamily="2" charset="-122"/>
              </a:rPr>
              <a:t>类得到的</a:t>
            </a:r>
            <a:r>
              <a:rPr lang="ja-JP" altLang="en-US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类</a:t>
            </a:r>
            <a:r>
              <a:rPr lang="ja-JP" altLang="en-US" sz="2200">
                <a:ea typeface="DengXian" panose="02010600030101010101" pitchFamily="2" charset="-122"/>
              </a:rPr>
              <a:t>或</a:t>
            </a:r>
            <a:r>
              <a:rPr lang="ja-JP" altLang="en-US" sz="2200" b="1">
                <a:solidFill>
                  <a:srgbClr val="0070C0"/>
                </a:solidFill>
                <a:ea typeface="DengXian" panose="02010600030101010101" pitchFamily="2" charset="-122"/>
              </a:rPr>
              <a:t>簇</a:t>
            </a:r>
            <a:r>
              <a:rPr lang="ja-JP" altLang="en-US" sz="2200">
                <a:ea typeface="DengXian" panose="02010600030101010101" pitchFamily="2" charset="-122"/>
              </a:rPr>
              <a:t>本质</a:t>
            </a:r>
            <a:r>
              <a:rPr lang="ja-JP" altLang="en-US" sz="2200" dirty="0">
                <a:ea typeface="DengXian" panose="02010600030101010101" pitchFamily="2" charset="-122"/>
              </a:rPr>
              <a:t>是样本</a:t>
            </a:r>
            <a:r>
              <a:rPr lang="ja-JP" altLang="en-US" sz="2200">
                <a:ea typeface="DengXian" panose="02010600030101010101" pitchFamily="2" charset="-122"/>
              </a:rPr>
              <a:t>的子集</a:t>
            </a:r>
            <a:endParaRPr lang="en-US" altLang="ja-JP" sz="2200" dirty="0">
              <a:ea typeface="DengXian" panose="02010600030101010101" pitchFamily="2" charset="-122"/>
            </a:endParaRPr>
          </a:p>
          <a:p>
            <a:endParaRPr lang="en-US" altLang="ja-JP" sz="2200" dirty="0">
              <a:ea typeface="DengXian" panose="02010600030101010101" pitchFamily="2" charset="-122"/>
            </a:endParaRPr>
          </a:p>
          <a:p>
            <a:r>
              <a:rPr lang="ja-JP" altLang="en-US" sz="2200" dirty="0">
                <a:ea typeface="DengXian" panose="02010600030101010101" pitchFamily="2" charset="-122"/>
              </a:rPr>
              <a:t>如果一个聚类方法假定一个样本只能属于一</a:t>
            </a:r>
            <a:r>
              <a:rPr lang="ja-JP" altLang="en-US" sz="2200">
                <a:ea typeface="DengXian" panose="02010600030101010101" pitchFamily="2" charset="-122"/>
              </a:rPr>
              <a:t>个类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或</a:t>
            </a:r>
            <a:r>
              <a:rPr lang="ja-JP" altLang="en-US" sz="2200" dirty="0">
                <a:ea typeface="DengXian" panose="02010600030101010101" pitchFamily="2" charset="-122"/>
              </a:rPr>
              <a:t>类的交集</a:t>
            </a:r>
            <a:r>
              <a:rPr lang="ja-JP" altLang="en-US" sz="2200">
                <a:ea typeface="DengXian" panose="02010600030101010101" pitchFamily="2" charset="-122"/>
              </a:rPr>
              <a:t>为空集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那么</a:t>
            </a:r>
            <a:r>
              <a:rPr lang="ja-JP" altLang="en-US" sz="2200" dirty="0">
                <a:ea typeface="DengXian" panose="02010600030101010101" pitchFamily="2" charset="-122"/>
              </a:rPr>
              <a:t>该方法称为</a:t>
            </a:r>
            <a:r>
              <a:rPr lang="ja-JP" altLang="en-US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硬</a:t>
            </a:r>
            <a:r>
              <a:rPr lang="ja-JP" altLang="en-US" sz="2200" b="1">
                <a:solidFill>
                  <a:srgbClr val="0070C0"/>
                </a:solidFill>
                <a:ea typeface="DengXian" panose="02010600030101010101" pitchFamily="2" charset="-122"/>
              </a:rPr>
              <a:t>聚类</a:t>
            </a:r>
            <a:r>
              <a:rPr lang="en-US" altLang="ja-JP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hard clustering</a:t>
            </a:r>
            <a:r>
              <a:rPr lang="en-US" altLang="zh-CN" sz="2200" dirty="0">
                <a:ea typeface="DengXian" panose="02010600030101010101" pitchFamily="2" charset="-122"/>
              </a:rPr>
              <a:t>) </a:t>
            </a:r>
            <a:r>
              <a:rPr lang="ja-JP" altLang="en-US" sz="2200">
                <a:ea typeface="DengXian" panose="02010600030101010101" pitchFamily="2" charset="-122"/>
              </a:rPr>
              <a:t>方法</a:t>
            </a:r>
            <a:endParaRPr lang="en-US" altLang="ja-JP" sz="2200" dirty="0">
              <a:ea typeface="DengXian" panose="02010600030101010101" pitchFamily="2" charset="-122"/>
            </a:endParaRPr>
          </a:p>
          <a:p>
            <a:endParaRPr lang="en-US" altLang="ja-JP" sz="2200" dirty="0">
              <a:ea typeface="DengXian" panose="02010600030101010101" pitchFamily="2" charset="-122"/>
            </a:endParaRPr>
          </a:p>
          <a:p>
            <a:r>
              <a:rPr lang="ja-JP" altLang="en-US" sz="2200" dirty="0">
                <a:ea typeface="DengXian" panose="02010600030101010101" pitchFamily="2" charset="-122"/>
              </a:rPr>
              <a:t>如果一个样本可以属于多</a:t>
            </a:r>
            <a:r>
              <a:rPr lang="ja-JP" altLang="en-US" sz="2200">
                <a:ea typeface="DengXian" panose="02010600030101010101" pitchFamily="2" charset="-122"/>
              </a:rPr>
              <a:t>个类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或</a:t>
            </a:r>
            <a:r>
              <a:rPr lang="ja-JP" altLang="en-US" sz="2200" dirty="0">
                <a:ea typeface="DengXian" panose="02010600030101010101" pitchFamily="2" charset="-122"/>
              </a:rPr>
              <a:t>类的交集不</a:t>
            </a:r>
            <a:r>
              <a:rPr lang="ja-JP" altLang="en-US" sz="2200">
                <a:ea typeface="DengXian" panose="02010600030101010101" pitchFamily="2" charset="-122"/>
              </a:rPr>
              <a:t>为空集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那么</a:t>
            </a:r>
            <a:r>
              <a:rPr lang="ja-JP" altLang="en-US" sz="2200" dirty="0">
                <a:ea typeface="DengXian" panose="02010600030101010101" pitchFamily="2" charset="-122"/>
              </a:rPr>
              <a:t>该方法称为</a:t>
            </a:r>
            <a:r>
              <a:rPr lang="ja-JP" altLang="en-US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软</a:t>
            </a:r>
            <a:r>
              <a:rPr lang="ja-JP" altLang="en-US" sz="2200" b="1">
                <a:solidFill>
                  <a:srgbClr val="0070C0"/>
                </a:solidFill>
                <a:ea typeface="DengXian" panose="02010600030101010101" pitchFamily="2" charset="-122"/>
              </a:rPr>
              <a:t>聚类</a:t>
            </a:r>
            <a:r>
              <a:rPr lang="en-US" altLang="ja-JP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soft clustering</a:t>
            </a:r>
            <a:r>
              <a:rPr lang="en-US" altLang="zh-CN" sz="2200" dirty="0">
                <a:ea typeface="DengXian" panose="02010600030101010101" pitchFamily="2" charset="-122"/>
              </a:rPr>
              <a:t>) </a:t>
            </a:r>
            <a:r>
              <a:rPr lang="ja-JP" altLang="en-US" sz="2200">
                <a:ea typeface="DengXian" panose="02010600030101010101" pitchFamily="2" charset="-122"/>
              </a:rPr>
              <a:t>方法</a:t>
            </a:r>
            <a:endParaRPr lang="en-GB" altLang="zh-CN" sz="2200" dirty="0"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5C96388-626D-5C41-9A86-13C1DF2A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1CCFE51-E757-370E-04D4-F35C7CD56DC5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F43687B-2FBC-A42A-65C0-20479DA72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431" y="2530079"/>
                <a:ext cx="8274770" cy="328032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表示类</a:t>
                </a:r>
                <a:r>
                  <a:rPr lang="ja-JP" altLang="en-US" sz="2200">
                    <a:ea typeface="DengXian" panose="02010600030101010101" pitchFamily="2" charset="-122"/>
                  </a:rPr>
                  <a:t>或簇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表示类中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的样本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中样本</a:t>
                </a:r>
                <a:r>
                  <a:rPr lang="ja-JP" altLang="en-US" sz="2200">
                    <a:ea typeface="DengXian" panose="02010600030101010101" pitchFamily="2" charset="-122"/>
                  </a:rPr>
                  <a:t>的个数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𝑖𝑗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表示样本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与样本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之间</a:t>
                </a:r>
                <a:r>
                  <a:rPr lang="ja-JP" altLang="en-US" sz="2200">
                    <a:ea typeface="DengXian" panose="02010600030101010101" pitchFamily="2" charset="-122"/>
                  </a:rPr>
                  <a:t>的距离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定义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(14.5)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200" dirty="0"/>
                  <a:t>        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为给定的正数，若集合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中任意两个样本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zh-CN" altLang="en-US" sz="2200" dirty="0"/>
                  <a:t>则称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200" dirty="0"/>
                  <a:t>为一个类或簇</a:t>
                </a:r>
                <a:r>
                  <a:rPr lang="en-US" altLang="zh-CN" sz="2200" dirty="0"/>
                  <a:t>.</a:t>
                </a: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F43687B-2FBC-A42A-65C0-20479DA72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431" y="2530079"/>
                <a:ext cx="8274770" cy="3280322"/>
              </a:xfrm>
              <a:blipFill>
                <a:blip r:embed="rId2"/>
                <a:stretch>
                  <a:fillRect l="-1179" t="-1301" b="-2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DB89608-39AE-D165-9C23-327D42F7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14AF7D-9E94-35BE-2081-E7FA20E007F6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69544C-B20B-8BC9-9764-3B744DBBBE4A}"/>
                  </a:ext>
                </a:extLst>
              </p:cNvPr>
              <p:cNvSpPr txBox="1"/>
              <p:nvPr/>
            </p:nvSpPr>
            <p:spPr>
              <a:xfrm>
                <a:off x="388868" y="2870450"/>
                <a:ext cx="8473221" cy="2330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定义 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(14.6)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200"/>
                  <a:t>        设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为给定</a:t>
                </a:r>
                <a:r>
                  <a:rPr lang="zh-CN" altLang="en-US" sz="2200"/>
                  <a:t>的正数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中任意一个样本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一定</m:t>
                    </m:r>
                  </m:oMath>
                </a14:m>
                <a:r>
                  <a:rPr lang="zh-CN" altLang="en-US" sz="2200" dirty="0"/>
                  <a:t>存在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中的另一个样本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使得</a:t>
                </a:r>
                <a:endParaRPr lang="en-US" altLang="zh-CN" sz="22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sz="2200"/>
                  <a:t>则</a:t>
                </a:r>
                <a:r>
                  <a:rPr lang="zh-CN" altLang="en-US" sz="2200" dirty="0"/>
                  <a:t>称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为一个类</a:t>
                </a:r>
                <a:r>
                  <a:rPr lang="zh-CN" altLang="en-US" sz="2200"/>
                  <a:t>或簇</a:t>
                </a:r>
                <a:r>
                  <a:rPr lang="en-US" altLang="zh-CN" sz="220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69544C-B20B-8BC9-9764-3B744DBB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68" y="2870450"/>
                <a:ext cx="8473221" cy="2330190"/>
              </a:xfrm>
              <a:prstGeom prst="rect">
                <a:avLst/>
              </a:prstGeom>
              <a:blipFill>
                <a:blip r:embed="rId2"/>
                <a:stretch>
                  <a:fillRect l="-1151" t="-1047" b="-4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BA7BCB-9686-E664-F6C9-7274B13E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8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机器学习十大经典算法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初学者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 descr="Machine Learning Algorithms">
            <a:extLst>
              <a:ext uri="{FF2B5EF4-FFF2-40B4-BE49-F238E27FC236}">
                <a16:creationId xmlns:a16="http://schemas.microsoft.com/office/drawing/2014/main" id="{6F270ED6-1F32-A671-07D2-FB0DC143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664"/>
            <a:ext cx="1862390" cy="67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3BEF6E-8E33-E3F9-5225-DD680745BAFF}"/>
              </a:ext>
            </a:extLst>
          </p:cNvPr>
          <p:cNvSpPr txBox="1"/>
          <p:nvPr/>
        </p:nvSpPr>
        <p:spPr>
          <a:xfrm>
            <a:off x="967745" y="2120248"/>
            <a:ext cx="2863284" cy="487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线性回归（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逻辑斯蒂回归（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决策树（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支持向量机（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朴素贝叶斯（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K</a:t>
            </a:r>
            <a:r>
              <a:rPr lang="zh-CN" altLang="en-US" b="1" dirty="0">
                <a:solidFill>
                  <a:srgbClr val="FFC000"/>
                </a:solidFill>
              </a:rPr>
              <a:t>近邻分类器（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均值聚类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随机森林（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降维算法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梯度提升与（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       </a:t>
            </a:r>
            <a:r>
              <a:rPr lang="zh-CN" altLang="en-US" b="1" dirty="0">
                <a:solidFill>
                  <a:srgbClr val="FFC000"/>
                </a:solidFill>
              </a:rPr>
              <a:t>自适应提升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63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04AE905-DE9F-0000-61D0-FA8EA9A37D63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BE6745E-B2D4-D85B-73B8-1158E319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E8A3D9C-4747-43F4-8A4B-20803AC9B303}"/>
                  </a:ext>
                </a:extLst>
              </p:cNvPr>
              <p:cNvSpPr/>
              <p:nvPr/>
            </p:nvSpPr>
            <p:spPr>
              <a:xfrm>
                <a:off x="403201" y="2731343"/>
                <a:ext cx="8359200" cy="3013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定义 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(14.7)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/>
                  <a:t>        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为给定</a:t>
                </a:r>
                <a:r>
                  <a:rPr lang="zh-CN" altLang="en-US" sz="2200"/>
                  <a:t>的正数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集合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中任意一个样本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中的另一个样本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zh-CN" altLang="en-US" sz="22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中样本</a:t>
                </a:r>
                <a:r>
                  <a:rPr lang="zh-CN" altLang="en-US" sz="2200"/>
                  <a:t>的个数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r>
                  <a:rPr lang="zh-CN" altLang="en-US" sz="2200" dirty="0"/>
                  <a:t>称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为一个类或簇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E8A3D9C-4747-43F4-8A4B-20803AC9B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1" y="2731343"/>
                <a:ext cx="8359200" cy="3013325"/>
              </a:xfrm>
              <a:prstGeom prst="rect">
                <a:avLst/>
              </a:prstGeom>
              <a:blipFill>
                <a:blip r:embed="rId2"/>
                <a:stretch>
                  <a:fillRect l="-1094" t="-810" b="-3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71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FDFABDA-BA87-EE61-7023-F9EFAE0B32A4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CFA2599-060E-57B1-4CB0-70003DFD39C0}"/>
                  </a:ext>
                </a:extLst>
              </p:cNvPr>
              <p:cNvSpPr txBox="1"/>
              <p:nvPr/>
            </p:nvSpPr>
            <p:spPr>
              <a:xfrm>
                <a:off x="403199" y="2601298"/>
                <a:ext cx="8494821" cy="374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</a:rPr>
                  <a:t>定义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(14.8) </a:t>
                </a: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      设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200" dirty="0"/>
                  <a:t>为给定的两个正数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若集合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中任意两个样本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14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                                                              </a:t>
                </a:r>
                <a:endParaRPr lang="en-US" altLang="zh-CN" sz="22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zh-CN" altLang="en-US" sz="22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/>
                  <a:t>为一个类或簇</a:t>
                </a:r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CFA2599-060E-57B1-4CB0-70003DFD3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99" y="2601298"/>
                <a:ext cx="8494821" cy="3744358"/>
              </a:xfrm>
              <a:prstGeom prst="rect">
                <a:avLst/>
              </a:prstGeom>
              <a:blipFill>
                <a:blip r:embed="rId2"/>
                <a:stretch>
                  <a:fillRect l="-1045" t="-1014" b="-3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7168781-EEDC-57A1-8F44-CBA79117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3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2B9DC39-6487-EB08-620F-94989434EDB1}"/>
              </a:ext>
            </a:extLst>
          </p:cNvPr>
          <p:cNvSpPr txBox="1"/>
          <p:nvPr/>
        </p:nvSpPr>
        <p:spPr>
          <a:xfrm>
            <a:off x="188311" y="164533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24EE82D-5D8B-6D22-A1C3-CD4DE6724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7216" y="2511226"/>
                <a:ext cx="8416541" cy="4210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类的特征可以通过不同角度</a:t>
                </a:r>
                <a:r>
                  <a:rPr lang="ja-JP" altLang="en-US" sz="2200">
                    <a:ea typeface="DengXian" panose="02010600030101010101" pitchFamily="2" charset="-122"/>
                  </a:rPr>
                  <a:t>来刻画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类的均值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又称为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类的中心</a:t>
                </a:r>
                <a:endParaRPr lang="en-US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是类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的样本个数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类的直径 </a:t>
                </a:r>
                <a:r>
                  <a:rPr lang="en-US" altLang="zh-CN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(diameter)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CN" sz="2200" dirty="0"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   </a:t>
                </a:r>
                <a:r>
                  <a:rPr lang="zh-CN" altLang="en-US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类的直径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是类中任意两个样本之间的最大距离</a:t>
                </a:r>
                <a:r>
                  <a:rPr lang="en-US" altLang="zh-CN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即</a:t>
                </a:r>
                <a:endParaRPr lang="en-US" altLang="zh-CN" sz="2200" dirty="0"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24EE82D-5D8B-6D22-A1C3-CD4DE6724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216" y="2511226"/>
                <a:ext cx="8416541" cy="4210250"/>
              </a:xfrm>
              <a:blipFill>
                <a:blip r:embed="rId2"/>
                <a:stretch>
                  <a:fillRect l="-797" t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3DD8F59-91B1-FC7C-6ECC-1BA243F5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C150BA-07D0-1C3E-FE04-EB7D134895AF}"/>
              </a:ext>
            </a:extLst>
          </p:cNvPr>
          <p:cNvSpPr txBox="1"/>
          <p:nvPr/>
        </p:nvSpPr>
        <p:spPr>
          <a:xfrm>
            <a:off x="188311" y="164481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类或簇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D3AF0A-C12F-6346-EFEA-39DC67016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148" y="2559788"/>
                <a:ext cx="8280852" cy="37965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类的样本</a:t>
                </a:r>
                <a:r>
                  <a:rPr lang="zh-CN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散布矩阵 </a:t>
                </a:r>
                <a:r>
                  <a:rPr lang="en-US" altLang="zh-CN" sz="2200">
                    <a:ea typeface="DengXian" panose="02010600030101010101" pitchFamily="2" charset="-122"/>
                  </a:rPr>
                  <a:t>(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scatter </a:t>
                </a:r>
                <a:r>
                  <a:rPr lang="en-US" altLang="zh-CN" sz="2200">
                    <a:ea typeface="DengXian" panose="02010600030101010101" pitchFamily="2" charset="-122"/>
                  </a:rPr>
                  <a:t>matrix)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和</a:t>
                </a:r>
                <a:r>
                  <a:rPr lang="zh-CN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样本协方差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矩阵</a:t>
                </a:r>
                <a:r>
                  <a:rPr lang="en-US" altLang="zh-CN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(</a:t>
                </a:r>
                <a:r>
                  <a:rPr lang="en-US" altLang="zh-CN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covariance)</a:t>
                </a:r>
                <a:r>
                  <a:rPr lang="en-US" altLang="ja-JP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</m:sub>
                      </m:sSub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𝐺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200" i="1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</m:sub>
                      </m:sSub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𝐺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200"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为样本</a:t>
                </a:r>
                <a:r>
                  <a:rPr lang="zh-CN" altLang="en-US" sz="2200">
                    <a:ea typeface="DengXian" panose="02010600030101010101" pitchFamily="2" charset="-122"/>
                  </a:rPr>
                  <a:t>的维数 </a:t>
                </a:r>
                <a:r>
                  <a:rPr lang="en-US" altLang="zh-CN" sz="2200">
                    <a:ea typeface="DengXian" panose="02010600030101010101" pitchFamily="2" charset="-122"/>
                  </a:rPr>
                  <a:t>(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样本属性的</a:t>
                </a:r>
                <a:r>
                  <a:rPr lang="zh-CN" altLang="en-US" sz="2200">
                    <a:ea typeface="DengXian" panose="02010600030101010101" pitchFamily="2" charset="-122"/>
                  </a:rPr>
                  <a:t>个数</a:t>
                </a:r>
                <a:r>
                  <a:rPr lang="en-US" altLang="zh-CN" sz="2200">
                    <a:ea typeface="DengXian" panose="02010600030101010101" pitchFamily="2" charset="-122"/>
                  </a:rPr>
                  <a:t>).</a:t>
                </a:r>
                <a:endParaRPr lang="ja-JP" altLang="en-US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D3AF0A-C12F-6346-EFEA-39DC67016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48" y="2559788"/>
                <a:ext cx="8280852" cy="3796563"/>
              </a:xfr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4A4695-538B-C308-7B79-0D6B3A64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9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17DB7AF-0A67-633F-156C-052BB8967CFB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类与类之间的距离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6A5E405-C80A-B103-750C-3400B500BB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2553273"/>
                <a:ext cx="8637814" cy="401312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之间的距离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也</a:t>
                </a:r>
                <a:r>
                  <a:rPr lang="ja-JP" altLang="en-US" sz="2200">
                    <a:ea typeface="DengXian" panose="02010600030101010101" pitchFamily="2" charset="-122"/>
                  </a:rPr>
                  <a:t>称为连接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linkage)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也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有</a:t>
                </a:r>
                <a:r>
                  <a:rPr lang="ja-JP" altLang="en-US" sz="2200">
                    <a:ea typeface="DengXian" panose="02010600030101010101" pitchFamily="2" charset="-122"/>
                  </a:rPr>
                  <a:t>多种定义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设类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包含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个样本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包含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个样本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分别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的均值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/>
                  <a:t>即类的中心</a:t>
                </a:r>
                <a:r>
                  <a:rPr lang="en-GB" sz="2200" dirty="0">
                    <a:effectLst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GB" sz="2200" dirty="0">
                  <a:effectLst/>
                </a:endParaRPr>
              </a:p>
              <a:p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最短距离或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单连接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single linkage)</a:t>
                </a: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定义类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的样本与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的样本之间的最短距离为两类之间的距离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𝑝𝑞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i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ffectLst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6A5E405-C80A-B103-750C-3400B500B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553273"/>
                <a:ext cx="8637814" cy="4013127"/>
              </a:xfrm>
              <a:blipFill>
                <a:blip r:embed="rId2"/>
                <a:stretch>
                  <a:fillRect l="-847" t="-1064" r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4558DF6-37A9-6E16-248B-4BD3CB00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3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129C662-FD4B-785F-54D5-1AEFB5B05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586" y="2592444"/>
                <a:ext cx="8545285" cy="40603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最长距离或</a:t>
                </a:r>
                <a:r>
                  <a:rPr lang="ja-JP" altLang="en-US" sz="24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完全连接 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400" dirty="0">
                    <a:ea typeface="DengXian" panose="02010600030101010101" pitchFamily="2" charset="-122"/>
                  </a:rPr>
                  <a:t>complete linkage)</a:t>
                </a: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定义类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的样本与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的样本之间的最长距离为两类之间的距离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𝑝𝑞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中心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距离</a:t>
                </a:r>
                <a:endParaRPr lang="en-GB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定义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类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之间的距离为两类之间的距离</a:t>
                </a:r>
                <a:endParaRPr lang="en-US" altLang="ja-JP" sz="2200" i="1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𝑝𝑞</m:t>
                          </m:r>
                        </m:sub>
                      </m:sSub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129C662-FD4B-785F-54D5-1AEFB5B05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586" y="2592444"/>
                <a:ext cx="8545285" cy="4060356"/>
              </a:xfrm>
              <a:blipFill>
                <a:blip r:embed="rId2"/>
                <a:stretch>
                  <a:fillRect l="-999" t="-1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F206C867-1E4E-0FFD-1DCA-0F1878B7F129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类与类之间的距离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6827111-E708-9300-5951-C50C5DFE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7255F50-9EF2-8DB5-54A2-89D6BE5E2796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类与类之间的距离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5CFB02C-6749-82BA-1327-4C0FE1480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00" y="3062362"/>
                <a:ext cx="8323199" cy="2552673"/>
              </a:xfrm>
            </p:spPr>
            <p:txBody>
              <a:bodyPr/>
              <a:lstStyle/>
              <a:p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平均距离 </a:t>
                </a:r>
                <a:endParaRPr lang="en-GB" altLang="ja-JP" sz="2200" b="1" dirty="0">
                  <a:solidFill>
                    <a:srgbClr val="0070C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定义类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任意两个样本之间距离的平均值为两类之间的距离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𝑝𝑞</m:t>
                          </m:r>
                        </m:sub>
                      </m:sSub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5CFB02C-6749-82BA-1327-4C0FE1480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00" y="3062362"/>
                <a:ext cx="8323199" cy="2552673"/>
              </a:xfrm>
              <a:blipFill>
                <a:blip r:embed="rId2"/>
                <a:stretch>
                  <a:fillRect l="-762" t="-2463" b="-45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62F2C9-180B-EC88-09D6-CEED3405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4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7255F50-9EF2-8DB5-54A2-89D6BE5E2796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类与类之间的距离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62F2C9-180B-EC88-09D6-CEED3405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A description of the linkage measures between two clusters represented by the red and black colors in 2-dimensional space. Depicting the single, the complete, the average, and centroid Inter-Cluster measures">
            <a:extLst>
              <a:ext uri="{FF2B5EF4-FFF2-40B4-BE49-F238E27FC236}">
                <a16:creationId xmlns:a16="http://schemas.microsoft.com/office/drawing/2014/main" id="{BBC6045A-E9E1-6605-FEB9-C5E2F194E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63" y="2600283"/>
            <a:ext cx="5709370" cy="390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16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188313" y="1787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聚类的基本</a:t>
            </a:r>
            <a:r>
              <a:rPr lang="zh-CN" altLang="en-US" sz="2400"/>
              <a:t>概念 </a:t>
            </a:r>
            <a:r>
              <a:rPr lang="en-US" altLang="zh-CN" sz="2400"/>
              <a:t>(</a:t>
            </a:r>
            <a:r>
              <a:rPr lang="zh-CN" altLang="en-US" sz="2400"/>
              <a:t>相似度</a:t>
            </a:r>
            <a:r>
              <a:rPr lang="en-US" altLang="zh-CN" sz="2400"/>
              <a:t>/</a:t>
            </a:r>
            <a:r>
              <a:rPr lang="zh-CN" altLang="en-US" sz="2400"/>
              <a:t>距离</a:t>
            </a:r>
            <a:r>
              <a:rPr lang="en-US" altLang="zh-CN" sz="2400"/>
              <a:t>; </a:t>
            </a:r>
            <a:r>
              <a:rPr lang="zh-CN" altLang="en-US" sz="2400"/>
              <a:t>类</a:t>
            </a:r>
            <a:r>
              <a:rPr lang="en-US" altLang="zh-CN" sz="2400"/>
              <a:t>/</a:t>
            </a:r>
            <a:r>
              <a:rPr lang="zh-CN" altLang="en-US" sz="2400"/>
              <a:t>簇</a:t>
            </a:r>
            <a:r>
              <a:rPr lang="en-US" altLang="zh-CN" sz="2400" dirty="0"/>
              <a:t>; </a:t>
            </a:r>
            <a:r>
              <a:rPr lang="zh-CN" altLang="en-US" sz="2400"/>
              <a:t>类距离</a:t>
            </a:r>
            <a:r>
              <a:rPr lang="en-US" altLang="zh-CN" sz="2400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</a:rPr>
              <a:t>层次聚类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i="1"/>
              <a:t>k</a:t>
            </a:r>
            <a:r>
              <a:rPr lang="zh-CN" altLang="en-US" sz="2400" dirty="0"/>
              <a:t>均值聚类</a:t>
            </a: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8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0CF5CAC-4C92-2EA2-FF64-480774F5349F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层次聚类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1EE4A5-773F-3B09-BD4F-9251BAE2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01" y="2576116"/>
            <a:ext cx="8416542" cy="40910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200">
                <a:ea typeface="DengXian" panose="02010600030101010101" pitchFamily="2" charset="-122"/>
              </a:rPr>
              <a:t>假设</a:t>
            </a:r>
            <a:r>
              <a:rPr lang="ja-JP" altLang="en-US" sz="2200" dirty="0">
                <a:ea typeface="DengXian" panose="02010600030101010101" pitchFamily="2" charset="-122"/>
              </a:rPr>
              <a:t>类别之间</a:t>
            </a:r>
            <a:r>
              <a:rPr lang="ja-JP" altLang="en-US" sz="2200">
                <a:ea typeface="DengXian" panose="02010600030101010101" pitchFamily="2" charset="-122"/>
              </a:rPr>
              <a:t>存在层次结构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将</a:t>
            </a:r>
            <a:r>
              <a:rPr lang="ja-JP" altLang="en-US" sz="2200" dirty="0">
                <a:ea typeface="DengXian" panose="02010600030101010101" pitchFamily="2" charset="-122"/>
              </a:rPr>
              <a:t>样本聚到层次化的</a:t>
            </a:r>
            <a:r>
              <a:rPr lang="ja-JP" altLang="en-US" sz="2200">
                <a:ea typeface="DengXian" panose="02010600030101010101" pitchFamily="2" charset="-122"/>
              </a:rPr>
              <a:t>类中</a:t>
            </a:r>
            <a:endParaRPr lang="en-US" altLang="ja-JP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200">
                <a:ea typeface="DengXian" panose="02010600030101010101" pitchFamily="2" charset="-122"/>
              </a:rPr>
              <a:t>硬聚类</a:t>
            </a:r>
            <a:r>
              <a:rPr lang="en-US" altLang="ja-JP" sz="2200">
                <a:ea typeface="DengXian" panose="02010600030101010101" pitchFamily="2" charset="-122"/>
              </a:rPr>
              <a:t>, </a:t>
            </a:r>
            <a:r>
              <a:rPr lang="ja-JP" altLang="en-US" sz="2200">
                <a:ea typeface="DengXian" panose="02010600030101010101" pitchFamily="2" charset="-122"/>
              </a:rPr>
              <a:t>每个样本只属于一个类</a:t>
            </a:r>
            <a:endParaRPr lang="en-GB" altLang="ja-JP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200" b="1">
                <a:solidFill>
                  <a:srgbClr val="0070C0"/>
                </a:solidFill>
                <a:ea typeface="DengXian" panose="02010600030101010101" pitchFamily="2" charset="-122"/>
              </a:rPr>
              <a:t>聚合聚类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agglomerative</a:t>
            </a:r>
            <a:r>
              <a:rPr lang="en-US" altLang="zh-CN" sz="2200" dirty="0">
                <a:ea typeface="DengXian" panose="02010600030101010101" pitchFamily="2" charset="-122"/>
              </a:rPr>
              <a:t>) </a:t>
            </a:r>
            <a:r>
              <a:rPr lang="ja-JP" altLang="en-US" sz="2200">
                <a:ea typeface="DengXian" panose="02010600030101010101" pitchFamily="2" charset="-122"/>
              </a:rPr>
              <a:t>或自下而上</a:t>
            </a:r>
            <a:r>
              <a:rPr lang="zh-CN" altLang="en-US" sz="2200" dirty="0">
                <a:ea typeface="DengXian" panose="02010600030101010101" pitchFamily="2" charset="-122"/>
              </a:rPr>
              <a:t>聚类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bottom-up</a:t>
            </a:r>
            <a:r>
              <a:rPr lang="en-US" altLang="zh-CN" sz="2200" dirty="0">
                <a:ea typeface="DengXian" panose="02010600030101010101" pitchFamily="2" charset="-122"/>
              </a:rPr>
              <a:t>)</a:t>
            </a:r>
            <a:endParaRPr lang="en-US" altLang="ja-JP" sz="22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pPr lvl="1"/>
            <a:r>
              <a:rPr lang="zh-CN" altLang="en-US" sz="2000" dirty="0"/>
              <a:t>开始将每个样本各自分到一个类</a:t>
            </a:r>
            <a:endParaRPr lang="en-GB" altLang="zh-CN" sz="2000" dirty="0"/>
          </a:p>
          <a:p>
            <a:pPr lvl="1"/>
            <a:r>
              <a:rPr lang="zh-CN" altLang="en-US" sz="2000" dirty="0"/>
              <a:t>之后将相距最近的两类合并</a:t>
            </a:r>
            <a:r>
              <a:rPr lang="en-US" altLang="zh-CN" sz="2000" dirty="0"/>
              <a:t>, </a:t>
            </a:r>
            <a:r>
              <a:rPr lang="zh-CN" altLang="en-US" sz="2000" dirty="0"/>
              <a:t>建立一个新的类</a:t>
            </a:r>
            <a:endParaRPr lang="en-GB" altLang="zh-CN" sz="2000" dirty="0"/>
          </a:p>
          <a:p>
            <a:pPr lvl="1"/>
            <a:r>
              <a:rPr lang="zh-CN" altLang="en-US" sz="2000" dirty="0"/>
              <a:t>重复此操作直到满足停止条件</a:t>
            </a:r>
            <a:endParaRPr lang="en-GB" altLang="zh-CN" sz="2000" dirty="0"/>
          </a:p>
          <a:p>
            <a:pPr>
              <a:lnSpc>
                <a:spcPct val="100000"/>
              </a:lnSpc>
            </a:pPr>
            <a:r>
              <a:rPr lang="ja-JP" altLang="en-US" sz="2200" b="1">
                <a:solidFill>
                  <a:srgbClr val="0070C0"/>
                </a:solidFill>
                <a:ea typeface="DengXian" panose="02010600030101010101" pitchFamily="2" charset="-122"/>
              </a:rPr>
              <a:t>分裂聚类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divisive</a:t>
            </a:r>
            <a:r>
              <a:rPr lang="en-US" altLang="zh-CN" sz="2200" dirty="0">
                <a:ea typeface="DengXian" panose="02010600030101010101" pitchFamily="2" charset="-122"/>
              </a:rPr>
              <a:t>) </a:t>
            </a:r>
            <a:r>
              <a:rPr lang="ja-JP" altLang="en-US" sz="2200">
                <a:ea typeface="DengXian" panose="02010600030101010101" pitchFamily="2" charset="-122"/>
              </a:rPr>
              <a:t>或自上而下</a:t>
            </a:r>
            <a:r>
              <a:rPr lang="zh-CN" altLang="en-US" sz="2200" dirty="0">
                <a:ea typeface="DengXian" panose="02010600030101010101" pitchFamily="2" charset="-122"/>
              </a:rPr>
              <a:t>聚类</a:t>
            </a:r>
            <a:r>
              <a:rPr lang="ja-JP" altLang="en-US" sz="2200">
                <a:ea typeface="DengXian" panose="02010600030101010101" pitchFamily="2" charset="-122"/>
              </a:rPr>
              <a:t>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top-down</a:t>
            </a:r>
            <a:r>
              <a:rPr lang="en-US" altLang="zh-CN" sz="2200" dirty="0">
                <a:ea typeface="DengXian" panose="02010600030101010101" pitchFamily="2" charset="-122"/>
              </a:rPr>
              <a:t>)</a:t>
            </a:r>
            <a:endParaRPr lang="en-GB" altLang="ja-JP" sz="2200" dirty="0">
              <a:ea typeface="DengXian" panose="02010600030101010101" pitchFamily="2" charset="-122"/>
            </a:endParaRPr>
          </a:p>
          <a:p>
            <a:pPr lvl="1"/>
            <a:r>
              <a:rPr lang="zh-CN" altLang="en-US" sz="2000" dirty="0"/>
              <a:t>开始将所有样本分到一个类</a:t>
            </a:r>
            <a:endParaRPr lang="en-GB" altLang="zh-CN" sz="2000" dirty="0"/>
          </a:p>
          <a:p>
            <a:pPr lvl="1"/>
            <a:r>
              <a:rPr lang="zh-CN" altLang="en-US" sz="2000" dirty="0"/>
              <a:t>之后将已有类中相距最远的样本分到两个新的类</a:t>
            </a:r>
            <a:endParaRPr lang="en-GB" altLang="zh-CN" sz="2000" dirty="0"/>
          </a:p>
          <a:p>
            <a:pPr lvl="1"/>
            <a:r>
              <a:rPr lang="zh-CN" altLang="en-US" sz="2000" dirty="0"/>
              <a:t>重复此操作直到满足</a:t>
            </a:r>
            <a:r>
              <a:rPr lang="zh-CN" altLang="en-US" sz="2000"/>
              <a:t>停止条件</a:t>
            </a:r>
            <a:endParaRPr lang="en-GB" altLang="zh-CN" sz="20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2820DCA-9776-91A5-62AC-3BCAE317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188313" y="1787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聚类的基本概念 </a:t>
            </a:r>
            <a:r>
              <a:rPr lang="en-US" altLang="zh-CN" sz="2400" b="1" dirty="0">
                <a:solidFill>
                  <a:srgbClr val="0070C0"/>
                </a:solidFill>
              </a:rPr>
              <a:t>(</a:t>
            </a:r>
            <a:r>
              <a:rPr lang="zh-CN" altLang="en-US" sz="2400" b="1" dirty="0">
                <a:solidFill>
                  <a:srgbClr val="0070C0"/>
                </a:solidFill>
              </a:rPr>
              <a:t>相似度</a:t>
            </a:r>
            <a:r>
              <a:rPr lang="en-US" altLang="zh-CN" sz="2400" b="1" dirty="0">
                <a:solidFill>
                  <a:srgbClr val="0070C0"/>
                </a:solidFill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</a:rPr>
              <a:t>距离</a:t>
            </a:r>
            <a:r>
              <a:rPr lang="en-US" altLang="zh-CN" sz="2400" b="1" dirty="0">
                <a:solidFill>
                  <a:srgbClr val="0070C0"/>
                </a:solidFill>
              </a:rPr>
              <a:t>; </a:t>
            </a:r>
            <a:r>
              <a:rPr lang="zh-CN" altLang="en-US" sz="2400" b="1" dirty="0">
                <a:solidFill>
                  <a:srgbClr val="0070C0"/>
                </a:solidFill>
              </a:rPr>
              <a:t>类</a:t>
            </a:r>
            <a:r>
              <a:rPr lang="en-US" altLang="zh-CN" sz="2400" b="1" dirty="0">
                <a:solidFill>
                  <a:srgbClr val="0070C0"/>
                </a:solidFill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</a:rPr>
              <a:t>簇</a:t>
            </a:r>
            <a:r>
              <a:rPr lang="en-US" altLang="zh-CN" sz="2400" b="1" dirty="0">
                <a:solidFill>
                  <a:srgbClr val="0070C0"/>
                </a:solidFill>
              </a:rPr>
              <a:t>; </a:t>
            </a:r>
            <a:r>
              <a:rPr lang="zh-CN" altLang="en-US" sz="2400" b="1" dirty="0">
                <a:solidFill>
                  <a:srgbClr val="0070C0"/>
                </a:solidFill>
              </a:rPr>
              <a:t>类距离</a:t>
            </a:r>
            <a:r>
              <a:rPr lang="en-US" altLang="zh-CN" sz="2400" b="1" dirty="0">
                <a:solidFill>
                  <a:srgbClr val="0070C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层次聚类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/>
              <a:t>k</a:t>
            </a:r>
            <a:r>
              <a:rPr lang="zh-CN" altLang="en-US" sz="2400" dirty="0"/>
              <a:t>均值聚类</a:t>
            </a: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3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0CF5CAC-4C92-2EA2-FF64-480774F5349F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层次聚类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1EE4A5-773F-3B09-BD4F-9251BAE2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01" y="2576116"/>
            <a:ext cx="8416542" cy="40910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假设类别之间存在层次结构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 dirty="0">
                <a:ea typeface="DengXian" panose="02010600030101010101" pitchFamily="2" charset="-122"/>
              </a:rPr>
              <a:t>将样本聚到层次化的类中</a:t>
            </a:r>
            <a:endParaRPr lang="en-US" altLang="ja-JP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硬聚类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 dirty="0">
                <a:ea typeface="DengXian" panose="02010600030101010101" pitchFamily="2" charset="-122"/>
              </a:rPr>
              <a:t>每个样本只属于一个类</a:t>
            </a:r>
            <a:endParaRPr lang="en-GB" altLang="ja-JP" sz="2200" dirty="0"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2820DCA-9776-91A5-62AC-3BCAE317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30</a:t>
            </a:fld>
            <a:endParaRPr lang="en-US" dirty="0"/>
          </a:p>
        </p:txBody>
      </p:sp>
      <p:pic>
        <p:nvPicPr>
          <p:cNvPr id="2050" name="Picture 2" descr="AggloDivHierarClustering">
            <a:extLst>
              <a:ext uri="{FF2B5EF4-FFF2-40B4-BE49-F238E27FC236}">
                <a16:creationId xmlns:a16="http://schemas.microsoft.com/office/drawing/2014/main" id="{0630DB81-0B03-85AF-D62F-700ACCCF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48" y="3570288"/>
            <a:ext cx="5892800" cy="28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32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EE6A451-019D-4C0D-8168-207F91B8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01" y="2576116"/>
            <a:ext cx="8416542" cy="40910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200">
                <a:ea typeface="DengXian" panose="02010600030101010101" pitchFamily="2" charset="-122"/>
              </a:rPr>
              <a:t>聚类</a:t>
            </a:r>
            <a:r>
              <a:rPr lang="zh-CN" altLang="en-US" sz="2200">
                <a:ea typeface="DengXian" panose="02010600030101010101" pitchFamily="2" charset="-122"/>
              </a:rPr>
              <a:t>过程中逐级考查类间相似度</a:t>
            </a:r>
            <a:r>
              <a:rPr lang="en-US" altLang="ja-JP" sz="2200">
                <a:ea typeface="DengXian" panose="02010600030101010101" pitchFamily="2" charset="-122"/>
              </a:rPr>
              <a:t>, </a:t>
            </a:r>
            <a:r>
              <a:rPr lang="zh-CN" altLang="en-US" sz="2200">
                <a:ea typeface="DengXian" panose="02010600030101010101" pitchFamily="2" charset="-122"/>
              </a:rPr>
              <a:t>依次决定类别数</a:t>
            </a: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DengXian" panose="02010600030101010101" pitchFamily="2" charset="-122"/>
              </a:rPr>
              <a:t>树枝长度</a:t>
            </a:r>
            <a:r>
              <a:rPr lang="en-US" altLang="zh-CN" sz="2200">
                <a:ea typeface="DengXian" panose="02010600030101010101" pitchFamily="2" charset="-122"/>
              </a:rPr>
              <a:t>: </a:t>
            </a:r>
            <a:r>
              <a:rPr lang="zh-CN" altLang="en-US" sz="2200">
                <a:ea typeface="DengXian" panose="02010600030101010101" pitchFamily="2" charset="-122"/>
              </a:rPr>
              <a:t>反映结点</a:t>
            </a:r>
            <a:r>
              <a:rPr lang="en-US" altLang="zh-CN" sz="2200">
                <a:ea typeface="DengXian" panose="02010600030101010101" pitchFamily="2" charset="-122"/>
              </a:rPr>
              <a:t>/</a:t>
            </a:r>
            <a:r>
              <a:rPr lang="zh-CN" altLang="en-US" sz="2200">
                <a:ea typeface="DengXian" panose="02010600030101010101" pitchFamily="2" charset="-122"/>
              </a:rPr>
              <a:t>树枝之间的相似度 </a:t>
            </a:r>
            <a:r>
              <a:rPr lang="en-US" altLang="zh-CN" sz="2200">
                <a:ea typeface="DengXian" panose="02010600030101010101" pitchFamily="2" charset="-122"/>
              </a:rPr>
              <a:t>(</a:t>
            </a:r>
            <a:r>
              <a:rPr lang="zh-CN" altLang="en-US" sz="2200">
                <a:ea typeface="DengXian" panose="02010600030101010101" pitchFamily="2" charset="-122"/>
              </a:rPr>
              <a:t>距离</a:t>
            </a:r>
            <a:r>
              <a:rPr lang="en-US" altLang="zh-CN" sz="2200">
                <a:ea typeface="DengXian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CN" altLang="en-US" sz="2200">
                <a:ea typeface="DengXian" panose="02010600030101010101" pitchFamily="2" charset="-122"/>
              </a:rPr>
              <a:t>树枝位置</a:t>
            </a:r>
            <a:r>
              <a:rPr lang="en-US" altLang="zh-CN" sz="2200">
                <a:ea typeface="DengXian" panose="02010600030101010101" pitchFamily="2" charset="-122"/>
              </a:rPr>
              <a:t>: </a:t>
            </a:r>
            <a:r>
              <a:rPr lang="zh-CN" altLang="en-US" sz="2200">
                <a:ea typeface="DengXian" panose="02010600030101010101" pitchFamily="2" charset="-122"/>
              </a:rPr>
              <a:t>在不改变树结构的情况下可任意调整</a:t>
            </a:r>
            <a:r>
              <a:rPr lang="en-US" altLang="zh-CN" sz="2200">
                <a:ea typeface="DengXian" panose="02010600030101010101" pitchFamily="2" charset="-122"/>
              </a:rPr>
              <a:t>, </a:t>
            </a:r>
            <a:r>
              <a:rPr lang="zh-CN" altLang="en-US" sz="2200">
                <a:ea typeface="DengXian" panose="02010600030101010101" pitchFamily="2" charset="-122"/>
              </a:rPr>
              <a:t>调整方法需研究</a:t>
            </a:r>
            <a:endParaRPr lang="en-US" altLang="zh-CN" sz="220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DengXian" panose="02010600030101010101" pitchFamily="2" charset="-122"/>
              </a:rPr>
              <a:t>相似度 </a:t>
            </a:r>
            <a:r>
              <a:rPr lang="en-US" altLang="zh-CN" sz="2200">
                <a:ea typeface="DengXian" panose="02010600030101010101" pitchFamily="2" charset="-122"/>
              </a:rPr>
              <a:t>(</a:t>
            </a:r>
            <a:r>
              <a:rPr lang="zh-CN" altLang="en-US" sz="2200">
                <a:ea typeface="DengXian" panose="02010600030101010101" pitchFamily="2" charset="-122"/>
              </a:rPr>
              <a:t>距离</a:t>
            </a:r>
            <a:r>
              <a:rPr lang="en-US" altLang="zh-CN" sz="2200">
                <a:ea typeface="DengXian" panose="02010600030101010101" pitchFamily="2" charset="-122"/>
              </a:rPr>
              <a:t>) </a:t>
            </a:r>
            <a:r>
              <a:rPr lang="zh-CN" altLang="en-US" sz="2200">
                <a:ea typeface="DengXian" panose="02010600030101010101" pitchFamily="2" charset="-122"/>
              </a:rPr>
              <a:t>度量</a:t>
            </a:r>
            <a:r>
              <a:rPr lang="en-US" altLang="zh-CN" sz="2200">
                <a:ea typeface="DengXian" panose="02010600030101010101" pitchFamily="2" charset="-122"/>
              </a:rPr>
              <a:t>: </a:t>
            </a:r>
            <a:r>
              <a:rPr lang="zh-CN" altLang="en-US" sz="2200">
                <a:ea typeface="DengXian" panose="02010600030101010101" pitchFamily="2" charset="-122"/>
              </a:rPr>
              <a:t>欧氏距离、曼哈顿距离、</a:t>
            </a:r>
            <a:r>
              <a:rPr lang="en-US" altLang="zh-CN" sz="2200">
                <a:ea typeface="DengXian" panose="02010600030101010101" pitchFamily="2" charset="-122"/>
              </a:rPr>
              <a:t>…</a:t>
            </a:r>
            <a:endParaRPr lang="en-GB" altLang="zh-CN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81BF7D8-1B2F-4F45-BB97-BB9481ADAB45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层次聚类树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3B7FB0-A5CD-4427-BEB5-B4FAA3C7E525}"/>
              </a:ext>
            </a:extLst>
          </p:cNvPr>
          <p:cNvGrpSpPr/>
          <p:nvPr/>
        </p:nvGrpSpPr>
        <p:grpSpPr>
          <a:xfrm>
            <a:off x="1800259" y="2993821"/>
            <a:ext cx="6310078" cy="2432282"/>
            <a:chOff x="2098709" y="2993822"/>
            <a:chExt cx="6310078" cy="243228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292A733-3057-4D59-9BAA-9EB601291571}"/>
                </a:ext>
              </a:extLst>
            </p:cNvPr>
            <p:cNvGrpSpPr/>
            <p:nvPr/>
          </p:nvGrpSpPr>
          <p:grpSpPr>
            <a:xfrm>
              <a:off x="6034549" y="2993822"/>
              <a:ext cx="2374238" cy="2297163"/>
              <a:chOff x="6034549" y="2993822"/>
              <a:chExt cx="2374238" cy="2297163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250A1339-7C47-4CA3-B616-4B924F6BFB51}"/>
                  </a:ext>
                </a:extLst>
              </p:cNvPr>
              <p:cNvGrpSpPr/>
              <p:nvPr/>
            </p:nvGrpSpPr>
            <p:grpSpPr>
              <a:xfrm>
                <a:off x="6381817" y="3342328"/>
                <a:ext cx="45719" cy="1763991"/>
                <a:chOff x="4846320" y="3295650"/>
                <a:chExt cx="38100" cy="1470025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5B998B55-9402-454F-AE92-933D69AFB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20" y="3295650"/>
                  <a:ext cx="0" cy="1470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3CB1F287-F996-46FA-830E-384422874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20" y="4370705"/>
                  <a:ext cx="38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55ABD04A-FF0F-4852-9A7D-02DCB46CD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20" y="4765675"/>
                  <a:ext cx="38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B014BCE9-3361-4021-86B5-F079588D1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20" y="3964559"/>
                  <a:ext cx="38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4424B640-A50F-4120-A4C9-688B1FE17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20" y="3576701"/>
                  <a:ext cx="38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912739A-9F1E-464E-AFB1-3E51C2609DE8}"/>
                  </a:ext>
                </a:extLst>
              </p:cNvPr>
              <p:cNvSpPr txBox="1"/>
              <p:nvPr/>
            </p:nvSpPr>
            <p:spPr>
              <a:xfrm>
                <a:off x="6452458" y="4921653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0.0</a:t>
                </a:r>
                <a:endParaRPr lang="zh-CN" altLang="en-US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4CD9398-6E76-4893-8FD5-9FAF37B6F997}"/>
                  </a:ext>
                </a:extLst>
              </p:cNvPr>
              <p:cNvSpPr txBox="1"/>
              <p:nvPr/>
            </p:nvSpPr>
            <p:spPr>
              <a:xfrm>
                <a:off x="6452458" y="4447699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2.0</a:t>
                </a:r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9D7C959-430C-4BE9-AD44-CD9BE9578106}"/>
                  </a:ext>
                </a:extLst>
              </p:cNvPr>
              <p:cNvSpPr txBox="1"/>
              <p:nvPr/>
            </p:nvSpPr>
            <p:spPr>
              <a:xfrm>
                <a:off x="6444224" y="3977083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4.0</a:t>
                </a:r>
                <a:endParaRPr lang="zh-CN" altLang="en-US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B793771-447A-445B-908B-535499232385}"/>
                  </a:ext>
                </a:extLst>
              </p:cNvPr>
              <p:cNvSpPr txBox="1"/>
              <p:nvPr/>
            </p:nvSpPr>
            <p:spPr>
              <a:xfrm>
                <a:off x="6460000" y="3503129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6.0</a:t>
                </a:r>
                <a:endParaRPr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5A08B3D-404A-42E2-A373-3B312C079670}"/>
                  </a:ext>
                </a:extLst>
              </p:cNvPr>
              <p:cNvSpPr txBox="1"/>
              <p:nvPr/>
            </p:nvSpPr>
            <p:spPr>
              <a:xfrm>
                <a:off x="6034549" y="2993822"/>
                <a:ext cx="2374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Threshold distance</a:t>
                </a:r>
                <a:endParaRPr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6FA214F-39CF-4DE3-8133-54AAB0E8FF84}"/>
                </a:ext>
              </a:extLst>
            </p:cNvPr>
            <p:cNvGrpSpPr/>
            <p:nvPr/>
          </p:nvGrpSpPr>
          <p:grpSpPr>
            <a:xfrm>
              <a:off x="2098709" y="3439825"/>
              <a:ext cx="3958168" cy="1986279"/>
              <a:chOff x="2098709" y="3439825"/>
              <a:chExt cx="3958168" cy="1986279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4DD4242C-23D8-46AE-AFEA-A3BA72347382}"/>
                  </a:ext>
                </a:extLst>
              </p:cNvPr>
              <p:cNvGrpSpPr/>
              <p:nvPr/>
            </p:nvGrpSpPr>
            <p:grpSpPr>
              <a:xfrm>
                <a:off x="2245877" y="3439825"/>
                <a:ext cx="3358008" cy="1666494"/>
                <a:chOff x="1739900" y="3575050"/>
                <a:chExt cx="2386330" cy="1184275"/>
              </a:xfrm>
            </p:grpSpPr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8B8B9634-8EE6-4ECD-AE9C-1C496DD4F0FC}"/>
                    </a:ext>
                  </a:extLst>
                </p:cNvPr>
                <p:cNvCxnSpPr/>
                <p:nvPr/>
              </p:nvCxnSpPr>
              <p:spPr>
                <a:xfrm>
                  <a:off x="1739900" y="4305300"/>
                  <a:ext cx="0" cy="4445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>
                  <a:extLst>
                    <a:ext uri="{FF2B5EF4-FFF2-40B4-BE49-F238E27FC236}">
                      <a16:creationId xmlns:a16="http://schemas.microsoft.com/office/drawing/2014/main" id="{1D95884E-F8E0-4AB6-8EA4-5FDE00655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00" y="4305300"/>
                  <a:ext cx="4699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8593002-1E49-44A1-AE7A-3356AA355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9800" y="4305300"/>
                  <a:ext cx="0" cy="4445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A4A1B8DF-FE2D-4861-9489-78BDBEC1F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4850" y="4019550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B50A71F-97F2-4CF4-8ACA-4D82BB783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4850" y="4019550"/>
                  <a:ext cx="6032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CBF001C2-5323-48C2-9C76-43A47E667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8100" y="4019550"/>
                  <a:ext cx="0" cy="7302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BA9DC0E7-7F77-4F0A-B1AB-E75D82C42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73300" y="3860800"/>
                  <a:ext cx="0" cy="158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B4341328-EC46-4A17-9843-A02A6AFD9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6475" y="3860800"/>
                  <a:ext cx="10763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0490D2F6-04A0-4D53-859E-DC1EA20AE6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3860800"/>
                  <a:ext cx="0" cy="6032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D9F7C8B2-7AB3-48E9-AB51-03EBA22D8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550" y="4464050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B228C612-E85D-4847-BE5F-02C7F4765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5050" y="4464050"/>
                  <a:ext cx="0" cy="2952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4CFBB86D-9D58-44AE-905C-BB84F7056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550" y="4464050"/>
                  <a:ext cx="444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03AA8F20-AED8-42A2-A3B3-1DB44AAE6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3050" y="3575050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FE368AD-4DA7-4AF4-85CF-0B325378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4637" y="3575050"/>
                  <a:ext cx="131159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5E4AE6BA-0D32-42B7-BFF9-7D8CF3194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6230" y="3575050"/>
                  <a:ext cx="0" cy="11842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2D33E4D-7D67-49D2-A769-77972A6ECC35}"/>
                  </a:ext>
                </a:extLst>
              </p:cNvPr>
              <p:cNvSpPr txBox="1"/>
              <p:nvPr/>
            </p:nvSpPr>
            <p:spPr>
              <a:xfrm>
                <a:off x="2098709" y="5056772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1E64B4B-1AD4-49CF-B4F1-768956489168}"/>
                  </a:ext>
                </a:extLst>
              </p:cNvPr>
              <p:cNvSpPr txBox="1"/>
              <p:nvPr/>
            </p:nvSpPr>
            <p:spPr>
              <a:xfrm>
                <a:off x="2742951" y="5056771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BAF7EA9-A7DE-4C86-9811-BEF1375145CB}"/>
                  </a:ext>
                </a:extLst>
              </p:cNvPr>
              <p:cNvSpPr txBox="1"/>
              <p:nvPr/>
            </p:nvSpPr>
            <p:spPr>
              <a:xfrm>
                <a:off x="3271374" y="5056772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zh-CN" altLang="en-US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0C08587-06E6-4AA4-B610-FD9A31225802}"/>
                  </a:ext>
                </a:extLst>
              </p:cNvPr>
              <p:cNvSpPr txBox="1"/>
              <p:nvPr/>
            </p:nvSpPr>
            <p:spPr>
              <a:xfrm>
                <a:off x="4045892" y="5056771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5</a:t>
                </a:r>
                <a:endParaRPr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6340769-17DC-4ECE-AC7A-E3E52678F360}"/>
                  </a:ext>
                </a:extLst>
              </p:cNvPr>
              <p:cNvSpPr txBox="1"/>
              <p:nvPr/>
            </p:nvSpPr>
            <p:spPr>
              <a:xfrm>
                <a:off x="4684997" y="5056771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zh-CN" altLang="en-US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09950F3-FF98-46C7-A068-03D483001B30}"/>
                  </a:ext>
                </a:extLst>
              </p:cNvPr>
              <p:cNvSpPr txBox="1"/>
              <p:nvPr/>
            </p:nvSpPr>
            <p:spPr>
              <a:xfrm>
                <a:off x="5462928" y="5056771"/>
                <a:ext cx="593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zh-CN" altLang="en-US"/>
              </a:p>
            </p:txBody>
          </p:sp>
        </p:grpSp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E84CAA3-8D90-43B2-A2F8-DC7C019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35C33C4-E015-4887-A7F7-938F474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16" y="2967901"/>
            <a:ext cx="3149376" cy="36705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ED9BC-7A13-4D1C-A4F5-CBB26010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9" y="3006864"/>
            <a:ext cx="3881892" cy="338048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C297BC-50C5-883F-02A9-ABD4D663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9" y="2506663"/>
            <a:ext cx="7973271" cy="2388426"/>
          </a:xfrm>
        </p:spPr>
        <p:txBody>
          <a:bodyPr>
            <a:normAutofit/>
          </a:bodyPr>
          <a:lstStyle/>
          <a:p>
            <a:r>
              <a:rPr lang="zh-CN" altLang="en-US" sz="2400">
                <a:ea typeface="DengXian" panose="02010600030101010101" pitchFamily="2" charset="-122"/>
              </a:rPr>
              <a:t>生物信息学</a:t>
            </a:r>
            <a:endParaRPr lang="en-US" altLang="ja-JP" sz="2400" dirty="0"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184452-9C13-E01A-4393-6285F964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54DB8AE-0442-4EA2-828B-4D8DF8AD331B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层次聚类应用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04C188-227D-4011-95CC-CAFFD4975120}"/>
              </a:ext>
            </a:extLst>
          </p:cNvPr>
          <p:cNvSpPr/>
          <p:nvPr/>
        </p:nvSpPr>
        <p:spPr>
          <a:xfrm>
            <a:off x="5047917" y="2637532"/>
            <a:ext cx="3974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对样本的聚类</a:t>
            </a:r>
            <a:r>
              <a:rPr lang="en-US" altLang="zh-CN"/>
              <a:t>: </a:t>
            </a:r>
            <a:r>
              <a:rPr lang="zh-CN" altLang="en-US"/>
              <a:t>发现相似的基因样本类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86E67-CA9A-4B61-B470-2D32CAE7FE61}"/>
              </a:ext>
            </a:extLst>
          </p:cNvPr>
          <p:cNvSpPr/>
          <p:nvPr/>
        </p:nvSpPr>
        <p:spPr>
          <a:xfrm>
            <a:off x="4463667" y="3886891"/>
            <a:ext cx="9546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对特征的聚类</a:t>
            </a:r>
            <a:r>
              <a:rPr lang="en-US" altLang="zh-CN"/>
              <a:t>: </a:t>
            </a:r>
            <a:r>
              <a:rPr lang="zh-CN" altLang="en-US"/>
              <a:t>发现相互关联的基因特征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1FF529-DF62-4EF7-B095-AC83F230788C}"/>
              </a:ext>
            </a:extLst>
          </p:cNvPr>
          <p:cNvSpPr/>
          <p:nvPr/>
        </p:nvSpPr>
        <p:spPr>
          <a:xfrm>
            <a:off x="1722882" y="6387345"/>
            <a:ext cx="302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非鸟爬行动物系统发育树</a:t>
            </a:r>
          </a:p>
        </p:txBody>
      </p:sp>
    </p:spTree>
    <p:extLst>
      <p:ext uri="{BB962C8B-B14F-4D97-AF65-F5344CB8AC3E}">
        <p14:creationId xmlns:p14="http://schemas.microsoft.com/office/powerpoint/2010/main" val="41560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2896C6-2348-4D89-625B-18C99D2BBC96}"/>
              </a:ext>
            </a:extLst>
          </p:cNvPr>
          <p:cNvSpPr txBox="1"/>
          <p:nvPr/>
        </p:nvSpPr>
        <p:spPr>
          <a:xfrm>
            <a:off x="188311" y="164582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488785-AA2F-0412-E44F-9CBB2A35A6D0}"/>
                  </a:ext>
                </a:extLst>
              </p:cNvPr>
              <p:cNvSpPr txBox="1"/>
              <p:nvPr/>
            </p:nvSpPr>
            <p:spPr>
              <a:xfrm>
                <a:off x="403200" y="2551837"/>
                <a:ext cx="8416541" cy="4116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  <a:spcBef>
                    <a:spcPts val="600"/>
                  </a:spcBef>
                </a:pPr>
                <a:r>
                  <a:rPr kumimoji="1" lang="zh-CN" altLang="en-US" sz="2200" b="1" dirty="0">
                    <a:solidFill>
                      <a:srgbClr val="C00000"/>
                    </a:solidFill>
                  </a:rPr>
                  <a:t>算法</a:t>
                </a:r>
                <a:r>
                  <a:rPr kumimoji="1" lang="en-US" altLang="zh-CN" sz="2200" b="1" dirty="0">
                    <a:solidFill>
                      <a:srgbClr val="C00000"/>
                    </a:solidFill>
                  </a:rPr>
                  <a:t>14.1 (</a:t>
                </a:r>
                <a:r>
                  <a:rPr kumimoji="1" lang="zh-CN" altLang="en-US" sz="2200" b="1" dirty="0">
                    <a:solidFill>
                      <a:srgbClr val="C00000"/>
                    </a:solidFill>
                  </a:rPr>
                  <a:t>聚合聚类</a:t>
                </a:r>
                <a:r>
                  <a:rPr kumimoji="1" lang="en-US" altLang="zh-CN" sz="22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342900" indent="-342900">
                  <a:lnSpc>
                    <a:spcPct val="114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zh-CN" altLang="en-US" sz="2200" b="1" dirty="0"/>
                  <a:t>输入</a:t>
                </a:r>
                <a:r>
                  <a:rPr kumimoji="1" lang="en-US" altLang="zh-CN" sz="2200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2200" dirty="0"/>
                  <a:t>个样本组成的样本集合及样本之间的距离</a:t>
                </a:r>
                <a:endParaRPr kumimoji="1"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200" b="1" dirty="0"/>
                  <a:t>输出</a:t>
                </a:r>
                <a:r>
                  <a:rPr kumimoji="1" lang="en-US" altLang="zh-CN" sz="2200" b="1" dirty="0"/>
                  <a:t>: </a:t>
                </a:r>
                <a:r>
                  <a:rPr kumimoji="1" lang="zh-CN" altLang="en-US" sz="2200" dirty="0"/>
                  <a:t>对样本集合的一个层次化聚类</a:t>
                </a:r>
                <a:endParaRPr kumimoji="1"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(1) </a:t>
                </a:r>
                <a:r>
                  <a:rPr lang="zh-CN" altLang="en-US" sz="22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个样本两两之间</a:t>
                </a:r>
                <a:r>
                  <a:rPr lang="zh-CN" altLang="en-US" sz="2200"/>
                  <a:t>的欧氏距离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200" dirty="0"/>
                  <a:t>记作矩阵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(2) </a:t>
                </a:r>
                <a:r>
                  <a:rPr lang="zh-CN" altLang="en-US" sz="2200" dirty="0"/>
                  <a:t>构造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个类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每个类只包含一个样本</a:t>
                </a:r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(3) </a:t>
                </a:r>
                <a:r>
                  <a:rPr lang="zh-CN" altLang="en-US" sz="2200" dirty="0"/>
                  <a:t>合并类间距离最小的两个类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其中最短距离为类间距离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构建一个新类</a:t>
                </a:r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(4) </a:t>
                </a:r>
                <a:r>
                  <a:rPr lang="zh-CN" altLang="en-US" sz="2200" dirty="0"/>
                  <a:t>计算新类与当前各类的距离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若类的个数为</a:t>
                </a:r>
                <a:r>
                  <a:rPr lang="en-US" altLang="zh-CN" sz="2200" dirty="0"/>
                  <a:t>1, </a:t>
                </a:r>
                <a:r>
                  <a:rPr lang="zh-CN" altLang="en-US" sz="2200" dirty="0"/>
                  <a:t>终止计算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否则回到步</a:t>
                </a:r>
                <a:r>
                  <a:rPr lang="en-US" altLang="zh-CN" sz="2200" dirty="0"/>
                  <a:t>(3)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488785-AA2F-0412-E44F-9CBB2A35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0" y="2551837"/>
                <a:ext cx="8416541" cy="4116833"/>
              </a:xfrm>
              <a:prstGeom prst="rect">
                <a:avLst/>
              </a:prstGeom>
              <a:blipFill>
                <a:blip r:embed="rId2"/>
                <a:stretch>
                  <a:fillRect l="-941" t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DF6580-BF69-4E32-84EE-5F0C677A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0F38AB9-86AE-D941-BE3E-4C1FE47DE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785" y="2505601"/>
                <a:ext cx="8601904" cy="406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例</a:t>
                </a:r>
                <a:endParaRPr lang="en-US" altLang="ja-JP" sz="2400" b="1" dirty="0">
                  <a:solidFill>
                    <a:srgbClr val="C0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给定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5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个样本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的集合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之间的欧氏距离由如下矩阵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表示 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zh-CN" sz="2200" b="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×5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8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5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5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应用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聚合层次聚类法对这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5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个样本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进行聚类</a:t>
                </a:r>
                <a:endParaRPr lang="ja-JP" altLang="en-US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0F38AB9-86AE-D941-BE3E-4C1FE47DE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785" y="2505601"/>
                <a:ext cx="8601904" cy="4068000"/>
              </a:xfrm>
              <a:blipFill>
                <a:blip r:embed="rId2"/>
                <a:stretch>
                  <a:fillRect l="-1063" t="-1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594988B-6391-0501-666C-65ECEAF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1A3DDC0-1E56-4134-83CC-0BCC35DCF9AC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</p:spTree>
    <p:extLst>
      <p:ext uri="{BB962C8B-B14F-4D97-AF65-F5344CB8AC3E}">
        <p14:creationId xmlns:p14="http://schemas.microsoft.com/office/powerpoint/2010/main" val="4190525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56864E9-42FE-0657-B748-1A7288EE6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226" y="2631075"/>
                <a:ext cx="8092329" cy="36048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例</a:t>
                </a: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r>
                  <a:rPr lang="en-US" altLang="zh-CN" sz="2200" dirty="0"/>
                  <a:t>Step 1</a:t>
                </a:r>
                <a:endParaRPr lang="en-GB" altLang="zh-CN" sz="2200" dirty="0"/>
              </a:p>
              <a:p>
                <a:r>
                  <a:rPr lang="zh-CN" altLang="en-US" sz="2200" dirty="0"/>
                  <a:t>首先用</a:t>
                </a:r>
                <a:r>
                  <a:rPr lang="en-US" sz="2200" dirty="0"/>
                  <a:t>5</a:t>
                </a:r>
                <a:r>
                  <a:rPr lang="zh-CN" altLang="en-US" sz="2200" dirty="0"/>
                  <a:t>个样本构建</a:t>
                </a:r>
                <a:r>
                  <a:rPr lang="en-US" sz="2200" dirty="0"/>
                  <a:t>5</a:t>
                </a:r>
                <a:r>
                  <a:rPr lang="zh-CN" altLang="en-US" sz="2200" dirty="0"/>
                  <a:t>个类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 2, ⋯,5</m:t>
                    </m:r>
                  </m:oMath>
                </a14:m>
                <a:endParaRPr lang="en-GB" altLang="zh-CN" sz="2200" dirty="0"/>
              </a:p>
              <a:p>
                <a:r>
                  <a:rPr lang="zh-CN" altLang="en-US" sz="2200" dirty="0"/>
                  <a:t>样本之间的距离即类间的距离</a:t>
                </a:r>
                <a:r>
                  <a:rPr lang="en-US" altLang="zh-CN" sz="2200" dirty="0"/>
                  <a:t>, </a:t>
                </a:r>
                <a:r>
                  <a:rPr lang="en-US" sz="2200" dirty="0"/>
                  <a:t>5</a:t>
                </a:r>
                <a:r>
                  <a:rPr lang="zh-CN" altLang="en-US" sz="2200" dirty="0"/>
                  <a:t>个类间的距离矩阵亦为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200" dirty="0"/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Step 2</a:t>
                </a:r>
                <a:endParaRPr lang="en-GB" altLang="zh-CN" sz="2200" dirty="0"/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由矩阵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可以看出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35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53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为最小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r>
                  <a:rPr lang="zh-CN" altLang="en-US" sz="2200" dirty="0">
                    <a:ea typeface="DengXian" panose="02010600030101010101" pitchFamily="2" charset="-122"/>
                  </a:rPr>
                  <a:t>把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5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合并为一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个</a:t>
                </a:r>
                <a:r>
                  <a:rPr lang="ja-JP" altLang="en-US" sz="2200">
                    <a:ea typeface="DengXian" panose="02010600030101010101" pitchFamily="2" charset="-122"/>
                  </a:rPr>
                  <a:t>新类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6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56864E9-42FE-0657-B748-1A7288EE6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226" y="2631075"/>
                <a:ext cx="8092329" cy="3604827"/>
              </a:xfrm>
              <a:blipFill>
                <a:blip r:embed="rId2"/>
                <a:stretch>
                  <a:fillRect l="-1095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33433A8-6D9B-3992-4E55-C9847506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AD998B8-32EE-4413-A270-0087214C01EA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BBF50-3A09-5278-5F53-F126B65A3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9"/>
          <a:stretch/>
        </p:blipFill>
        <p:spPr>
          <a:xfrm>
            <a:off x="6941132" y="1981517"/>
            <a:ext cx="1763880" cy="12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26F2680-B169-002A-A5FB-38AAA7000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72" y="2608773"/>
                <a:ext cx="8539842" cy="374757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例</a:t>
                </a: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Step 3</a:t>
                </a:r>
                <a:endParaRPr lang="en-GB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6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之间的</a:t>
                </a:r>
                <a:r>
                  <a:rPr lang="ja-JP" altLang="en-GB" sz="2200">
                    <a:ea typeface="DengXian" panose="02010600030101010101" pitchFamily="2" charset="-122"/>
                  </a:rPr>
                  <a:t>最短距离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有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61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=2, 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62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=5, 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64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=5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又注意到其余两类之间的距离是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7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14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9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61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最小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6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合并成一个新类，记作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7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={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}</m:t>
                    </m:r>
                  </m:oMath>
                </a14:m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26F2680-B169-002A-A5FB-38AAA7000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72" y="2608773"/>
                <a:ext cx="8539842" cy="3747578"/>
              </a:xfrm>
              <a:blipFill>
                <a:blip r:embed="rId2"/>
                <a:stretch>
                  <a:fillRect l="-1143" t="-1138" b="-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7E70EA5-1B29-3E9D-D6D9-7B7A8194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3852CCC-D32D-4898-8823-7673FEC7AD2D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B19C44-C6A2-4D2A-AB9E-899D6C787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9"/>
          <a:stretch/>
        </p:blipFill>
        <p:spPr>
          <a:xfrm>
            <a:off x="6941132" y="1981517"/>
            <a:ext cx="1763880" cy="12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26F4FF6-27D1-C938-4248-9AEB3371F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01" y="2556000"/>
                <a:ext cx="8475686" cy="3578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例</a:t>
                </a: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7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之间的</a:t>
                </a:r>
                <a:r>
                  <a:rPr lang="ja-JP" altLang="en-GB" sz="2200">
                    <a:ea typeface="DengXian" panose="02010600030101010101" pitchFamily="2" charset="-122"/>
                  </a:rPr>
                  <a:t>最短距离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72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=5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74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=5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又注意到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24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=4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𝐷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24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最小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合并成一个新类，记作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8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={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}</m:t>
                    </m:r>
                  </m:oMath>
                </a14:m>
                <a:endParaRPr lang="en-GB" altLang="zh-CN" dirty="0">
                  <a:ea typeface="DengXian" panose="02010600030101010101" pitchFamily="2" charset="-122"/>
                </a:endParaRPr>
              </a:p>
              <a:p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26F4FF6-27D1-C938-4248-9AEB3371F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01" y="2556000"/>
                <a:ext cx="8475686" cy="3578400"/>
              </a:xfrm>
              <a:blipFill>
                <a:blip r:embed="rId2"/>
                <a:stretch>
                  <a:fillRect l="-1078" t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3112AB3-A9B7-46E0-75E9-D7BEE303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1C4C91F-DBE9-444B-850B-E1243D586034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D3FE30-E3C8-0A7B-2746-F49581F2B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9"/>
          <a:stretch/>
        </p:blipFill>
        <p:spPr>
          <a:xfrm>
            <a:off x="6941132" y="1981517"/>
            <a:ext cx="1763880" cy="12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1C297BC-50C5-883F-02A9-ABD4D663D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9" y="2506662"/>
                <a:ext cx="7973271" cy="41933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例</a:t>
                </a: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r>
                  <a:rPr lang="en-US" altLang="zh-CN" sz="2200" dirty="0"/>
                  <a:t>Step 5</a:t>
                </a:r>
                <a:endParaRPr lang="en-GB" altLang="zh-CN" sz="2200" dirty="0"/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7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8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合并成一个</a:t>
                </a:r>
                <a:r>
                  <a:rPr lang="ja-JP" altLang="en-US" sz="2200">
                    <a:ea typeface="DengXian" panose="02010600030101010101" pitchFamily="2" charset="-122"/>
                  </a:rPr>
                  <a:t>新类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9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={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4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}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即将全部样本聚成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1</a:t>
                </a:r>
                <a:r>
                  <a:rPr lang="ja-JP" altLang="en-US" sz="2200">
                    <a:ea typeface="DengXian" panose="02010600030101010101" pitchFamily="2" charset="-122"/>
                  </a:rPr>
                  <a:t>类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聚类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终止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1C297BC-50C5-883F-02A9-ABD4D663D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9" y="2506662"/>
                <a:ext cx="7973271" cy="4193345"/>
              </a:xfrm>
              <a:blipFill>
                <a:blip r:embed="rId2"/>
                <a:stretch>
                  <a:fillRect l="-1223" t="-1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5711249D-CB33-1FB5-AC06-1EC99D2D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59" y="4342493"/>
            <a:ext cx="3373289" cy="246546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184452-9C13-E01A-4393-6285F964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54DB8AE-0442-4EA2-828B-4D8DF8AD331B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</p:spTree>
    <p:extLst>
      <p:ext uri="{BB962C8B-B14F-4D97-AF65-F5344CB8AC3E}">
        <p14:creationId xmlns:p14="http://schemas.microsoft.com/office/powerpoint/2010/main" val="7073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184452-9C13-E01A-4393-6285F964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54DB8AE-0442-4EA2-828B-4D8DF8AD331B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78B532-321D-FD5C-6B45-3CA1876D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59" y="2742035"/>
            <a:ext cx="3492661" cy="35098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32E167-C90A-C0A1-0F1C-9E0DF247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21" y="3690840"/>
            <a:ext cx="2790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6AEFD20-B531-4666-8BC6-3E1C7FC25ED3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vs 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聚类</a:t>
            </a:r>
            <a:r>
              <a:rPr lang="en-US" altLang="ja-JP" sz="3200" b="1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(clustering)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348651-61C5-433C-BA3B-BCEBBB635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3"/>
          <a:stretch/>
        </p:blipFill>
        <p:spPr>
          <a:xfrm>
            <a:off x="922830" y="2644732"/>
            <a:ext cx="6947502" cy="21510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F68F11-46DA-44F9-ACAC-B03BDA533A17}"/>
              </a:ext>
            </a:extLst>
          </p:cNvPr>
          <p:cNvSpPr txBox="1"/>
          <p:nvPr/>
        </p:nvSpPr>
        <p:spPr>
          <a:xfrm>
            <a:off x="812800" y="4880142"/>
            <a:ext cx="3930650" cy="1688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监督学习</a:t>
            </a:r>
            <a:endParaRPr lang="en-US" altLang="zh-CN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(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已知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样本标签</a:t>
            </a:r>
            <a:endParaRPr lang="en-US" altLang="zh-CN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→ 训练 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学习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→ 识别 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分类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分类器设计 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客观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AC7834-7B43-4FA0-85D0-FEC26C1BAEE5}"/>
              </a:ext>
            </a:extLst>
          </p:cNvPr>
          <p:cNvSpPr/>
          <p:nvPr/>
        </p:nvSpPr>
        <p:spPr>
          <a:xfrm>
            <a:off x="4838700" y="4877898"/>
            <a:ext cx="3644900" cy="169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无监督学习</a:t>
            </a:r>
            <a:endParaRPr lang="en-US" altLang="zh-CN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(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未知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样本标签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→ 无监督学习</a:t>
            </a:r>
            <a:r>
              <a:rPr lang="en-US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→ 后处理</a:t>
            </a:r>
            <a:endParaRPr lang="en-US" altLang="zh-CN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聚类方法选择 </a:t>
            </a:r>
            <a:r>
              <a:rPr lang="en-US" altLang="zh-CN" sz="2200" dirty="0"/>
              <a:t>(</a:t>
            </a:r>
            <a:r>
              <a:rPr lang="zh-CN" altLang="en-US" sz="2200" dirty="0"/>
              <a:t>主观</a:t>
            </a:r>
            <a:r>
              <a:rPr lang="en-US" altLang="zh-CN" sz="2200" dirty="0"/>
              <a:t>)</a:t>
            </a:r>
            <a:endParaRPr lang="zh-CN" altLang="en-US" sz="22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2519D1-B87A-44D3-93DF-849EE0F9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086131-7D0C-3276-82EF-F95316EDCE28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聚合聚类的要素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2788CE-54DB-470E-838C-288D62857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7200" y="2469600"/>
                <a:ext cx="8416540" cy="4140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距离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或相似度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闵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可夫</a:t>
                </a:r>
                <a:r>
                  <a:rPr lang="zh-CN" altLang="en-US" sz="2200" dirty="0"/>
                  <a:t>斯基距离</a:t>
                </a:r>
                <a:r>
                  <a:rPr lang="en-US" altLang="zh-CN" sz="2200" dirty="0"/>
                  <a:t>/</a:t>
                </a:r>
                <a:r>
                  <a:rPr lang="zh-CN" altLang="en-US" sz="2200" dirty="0"/>
                  <a:t>马哈拉诺比斯距离</a:t>
                </a:r>
                <a:r>
                  <a:rPr lang="en-US" altLang="zh-CN" sz="2200" dirty="0"/>
                  <a:t>/</a:t>
                </a:r>
                <a:r>
                  <a:rPr lang="zh-CN" altLang="en-US" sz="2200" dirty="0"/>
                  <a:t>相关系数</a:t>
                </a:r>
                <a:r>
                  <a:rPr lang="en-US" altLang="zh-CN" sz="2200" dirty="0"/>
                  <a:t>/</a:t>
                </a:r>
                <a:r>
                  <a:rPr lang="zh-CN" altLang="en-US" sz="2200" dirty="0"/>
                  <a:t>夹角余弦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合并规则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类间最短距离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/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最长距离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/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中心距离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/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平均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距离 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停止条件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类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的个数达到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闭值 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极端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情况类的个数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是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1)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类的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直径超过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阈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值 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200" dirty="0"/>
                  <a:t>算法复杂度是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是样本的维数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是样本个数</a:t>
                </a:r>
                <a:endParaRPr lang="en-US" altLang="zh-CN" sz="2200" dirty="0"/>
              </a:p>
              <a:p>
                <a:pPr lvl="2">
                  <a:lnSpc>
                    <a:spcPct val="100000"/>
                  </a:lnSpc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2788CE-54DB-470E-838C-288D62857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200" y="2469600"/>
                <a:ext cx="8416540" cy="4140000"/>
              </a:xfrm>
              <a:blipFill>
                <a:blip r:embed="rId2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B5EDC5-BF72-7D99-2E0A-AAE1EB2A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52788CE-54DB-470E-838C-288D6285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00" y="2469600"/>
            <a:ext cx="8416540" cy="4140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/>
              <a:t>最近距离和最远距离聚类比较</a:t>
            </a:r>
            <a:endParaRPr lang="en-GB" altLang="ja-JP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最</a:t>
            </a:r>
            <a:r>
              <a:rPr lang="zh-CN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近</a:t>
            </a:r>
            <a:r>
              <a:rPr lang="ja-JP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距离</a:t>
            </a:r>
            <a:endParaRPr lang="en-US" altLang="ja-JP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最</a:t>
            </a:r>
            <a:r>
              <a:rPr lang="zh-CN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远</a:t>
            </a:r>
            <a:r>
              <a:rPr lang="ja-JP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距离</a:t>
            </a:r>
            <a:endParaRPr lang="en-GB" altLang="zh-CN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C489C1-3566-4E9D-8F4E-05CCCA9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4966881"/>
            <a:ext cx="5504688" cy="1854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7AA23E-28A3-42C5-A826-7A3DC791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64" y="3060817"/>
            <a:ext cx="5614416" cy="175979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D086131-7D0C-3276-82EF-F95316EDCE28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聚合聚类的要素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B5EDC5-BF72-7D99-2E0A-AAE1EB2A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D1198C-E84A-4114-914C-6D7A2AB31F4D}"/>
              </a:ext>
            </a:extLst>
          </p:cNvPr>
          <p:cNvGrpSpPr/>
          <p:nvPr/>
        </p:nvGrpSpPr>
        <p:grpSpPr>
          <a:xfrm>
            <a:off x="1228558" y="2845139"/>
            <a:ext cx="6220754" cy="3820399"/>
            <a:chOff x="1516560" y="3086671"/>
            <a:chExt cx="5655231" cy="34730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4E98D7-D4C7-4164-8B04-974FA1230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820" b="1689"/>
            <a:stretch/>
          </p:blipFill>
          <p:spPr>
            <a:xfrm>
              <a:off x="1516560" y="3086671"/>
              <a:ext cx="5655231" cy="346344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D1FB92-6D13-4BC1-B123-4E073B73BE50}"/>
                </a:ext>
              </a:extLst>
            </p:cNvPr>
            <p:cNvSpPr/>
            <p:nvPr/>
          </p:nvSpPr>
          <p:spPr>
            <a:xfrm>
              <a:off x="2218944" y="4117068"/>
              <a:ext cx="323088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(a)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7F6A66-DB51-47F1-960C-F4E95D62E371}"/>
                </a:ext>
              </a:extLst>
            </p:cNvPr>
            <p:cNvSpPr/>
            <p:nvPr/>
          </p:nvSpPr>
          <p:spPr>
            <a:xfrm>
              <a:off x="2209800" y="4961391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(b)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D9D3ED4-5E74-43E8-9107-2EC3B5F8A127}"/>
                </a:ext>
              </a:extLst>
            </p:cNvPr>
            <p:cNvSpPr/>
            <p:nvPr/>
          </p:nvSpPr>
          <p:spPr>
            <a:xfrm>
              <a:off x="2196084" y="6306512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(c)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0499469-4D54-448D-9D49-28FB2D601FF4}"/>
                </a:ext>
              </a:extLst>
            </p:cNvPr>
            <p:cNvSpPr/>
            <p:nvPr/>
          </p:nvSpPr>
          <p:spPr>
            <a:xfrm>
              <a:off x="4158615" y="4111848"/>
              <a:ext cx="323088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(a)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B2C13-2AD1-40AD-9897-2E0F0AD1D931}"/>
                </a:ext>
              </a:extLst>
            </p:cNvPr>
            <p:cNvSpPr/>
            <p:nvPr/>
          </p:nvSpPr>
          <p:spPr>
            <a:xfrm>
              <a:off x="4149471" y="4956171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(b)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6FD18B-86DC-449A-870C-88BE65C3EC80}"/>
                </a:ext>
              </a:extLst>
            </p:cNvPr>
            <p:cNvSpPr/>
            <p:nvPr/>
          </p:nvSpPr>
          <p:spPr>
            <a:xfrm>
              <a:off x="4135755" y="6301292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(c)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5849938-C880-4A38-84F7-CA8B36986603}"/>
                </a:ext>
              </a:extLst>
            </p:cNvPr>
            <p:cNvSpPr/>
            <p:nvPr/>
          </p:nvSpPr>
          <p:spPr>
            <a:xfrm>
              <a:off x="6155915" y="4111848"/>
              <a:ext cx="323088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(a)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1E0C2DC-C73D-4A69-984C-26F3606402E5}"/>
                </a:ext>
              </a:extLst>
            </p:cNvPr>
            <p:cNvSpPr/>
            <p:nvPr/>
          </p:nvSpPr>
          <p:spPr>
            <a:xfrm>
              <a:off x="6146771" y="4956171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(b)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784C313-075C-4AF8-B5C4-0A7924390B40}"/>
                </a:ext>
              </a:extLst>
            </p:cNvPr>
            <p:cNvSpPr/>
            <p:nvPr/>
          </p:nvSpPr>
          <p:spPr>
            <a:xfrm>
              <a:off x="6133055" y="6301292"/>
              <a:ext cx="332232" cy="253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(c)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52788CE-54DB-470E-838C-288D6285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00" y="2469600"/>
            <a:ext cx="8416540" cy="4140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最近距离和最远距离聚类比较</a:t>
            </a:r>
            <a:endParaRPr lang="en-GB" altLang="ja-JP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ja-JP" sz="2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D086131-7D0C-3276-82EF-F95316EDCE28}"/>
              </a:ext>
            </a:extLst>
          </p:cNvPr>
          <p:cNvSpPr txBox="1"/>
          <p:nvPr/>
        </p:nvSpPr>
        <p:spPr>
          <a:xfrm>
            <a:off x="188311" y="1643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聚合聚类的要素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B5EDC5-BF72-7D99-2E0A-AAE1EB2A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3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188313" y="17873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聚类的基本</a:t>
            </a:r>
            <a:r>
              <a:rPr lang="zh-CN" altLang="en-US" sz="2400"/>
              <a:t>概念 </a:t>
            </a:r>
            <a:r>
              <a:rPr lang="en-US" altLang="zh-CN" sz="2400"/>
              <a:t>(</a:t>
            </a:r>
            <a:r>
              <a:rPr lang="zh-CN" altLang="en-US" sz="2400"/>
              <a:t>相似度</a:t>
            </a:r>
            <a:r>
              <a:rPr lang="en-US" altLang="zh-CN" sz="2400"/>
              <a:t>/</a:t>
            </a:r>
            <a:r>
              <a:rPr lang="zh-CN" altLang="en-US" sz="2400"/>
              <a:t>距离</a:t>
            </a:r>
            <a:r>
              <a:rPr lang="en-US" altLang="zh-CN" sz="2400"/>
              <a:t>; </a:t>
            </a:r>
            <a:r>
              <a:rPr lang="zh-CN" altLang="en-US" sz="2400"/>
              <a:t>类</a:t>
            </a:r>
            <a:r>
              <a:rPr lang="en-US" altLang="zh-CN" sz="2400"/>
              <a:t>/</a:t>
            </a:r>
            <a:r>
              <a:rPr lang="zh-CN" altLang="en-US" sz="2400"/>
              <a:t>簇</a:t>
            </a:r>
            <a:r>
              <a:rPr lang="en-US" altLang="zh-CN" sz="2400" dirty="0"/>
              <a:t>; </a:t>
            </a:r>
            <a:r>
              <a:rPr lang="zh-CN" altLang="en-US" sz="2400"/>
              <a:t>类距离</a:t>
            </a:r>
            <a:r>
              <a:rPr lang="en-US" altLang="zh-CN" sz="2400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/>
              <a:t>层次聚类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i="1">
                <a:solidFill>
                  <a:srgbClr val="0070C0"/>
                </a:solidFill>
              </a:rPr>
              <a:t>k</a:t>
            </a:r>
            <a:r>
              <a:rPr lang="zh-CN" altLang="en-US" sz="2400" b="1">
                <a:solidFill>
                  <a:srgbClr val="0070C0"/>
                </a:solidFill>
              </a:rPr>
              <a:t>均值聚类</a:t>
            </a: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23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C24EA5F-CBBC-9214-196A-FCAB4EACAE58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</a:rPr>
                  <a:t>均值 </a:t>
                </a:r>
                <a:r>
                  <a:rPr lang="en-US" altLang="zh-CN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GB" altLang="zh-CN" sz="32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</a:rPr>
                  <a:t>-means) </a:t>
                </a:r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+mn-ea"/>
                  </a:rPr>
                  <a:t>聚类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C24EA5F-CBBC-9214-196A-FCAB4EAC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CC4834-6874-4740-C2AF-4F9971C2D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01" y="2644732"/>
                <a:ext cx="8305399" cy="37804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均值聚类是基于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样本集合划分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聚类算法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样本集合划分为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个子集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个类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个样本分到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</a:t>
                </a:r>
                <a:r>
                  <a:rPr lang="ja-JP" altLang="en-US" sz="2200">
                    <a:ea typeface="DengXian" panose="02010600030101010101" pitchFamily="2" charset="-122"/>
                  </a:rPr>
                  <a:t>类中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每个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到其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所属类的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中心</a:t>
                </a:r>
                <a:r>
                  <a:rPr lang="ja-JP" altLang="en-US" sz="220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DengXian" panose="02010600030101010101" pitchFamily="2" charset="-122"/>
                  </a:rPr>
                  <a:t>得到的类别是平坦的、非层次化的</a:t>
                </a: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均值聚类是</a:t>
                </a:r>
                <a:r>
                  <a:rPr lang="ja-JP" altLang="en-US" sz="2200">
                    <a:ea typeface="DengXian" panose="02010600030101010101" pitchFamily="2" charset="-122"/>
                  </a:rPr>
                  <a:t>硬聚类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每个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样本只能属于一</a:t>
                </a:r>
                <a:r>
                  <a:rPr lang="ja-JP" altLang="en-US" sz="2200">
                    <a:ea typeface="DengXian" panose="02010600030101010101" pitchFamily="2" charset="-122"/>
                  </a:rPr>
                  <a:t>个类</a:t>
                </a:r>
                <a:endParaRPr lang="en-US" altLang="ja-JP" sz="220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CC4834-6874-4740-C2AF-4F9971C2D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01" y="2644732"/>
                <a:ext cx="8305399" cy="3780452"/>
              </a:xfrm>
              <a:blipFill>
                <a:blip r:embed="rId3"/>
                <a:stretch>
                  <a:fillRect l="-80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651D0CC-8608-6386-5F9E-6FE1C562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2262E19-B73E-F13D-0F67-358694FF02A8}"/>
                  </a:ext>
                </a:extLst>
              </p:cNvPr>
              <p:cNvSpPr txBox="1"/>
              <p:nvPr/>
            </p:nvSpPr>
            <p:spPr>
              <a:xfrm>
                <a:off x="299453" y="1638195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等线" panose="02010600030101010101" pitchFamily="2" charset="-122"/>
                  </a:rPr>
                  <a:t>均值聚类</a:t>
                </a:r>
                <a:r>
                  <a:rPr lang="ja-JP" altLang="en-US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等线" panose="02010600030101010101" pitchFamily="2" charset="-122"/>
                  </a:rPr>
                  <a:t>模型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2262E19-B73E-F13D-0F67-358694FF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38195"/>
                <a:ext cx="8305399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B21F275-F539-966E-88E3-B9F464600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8850" y="2531313"/>
                <a:ext cx="8166300" cy="42256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200">
                    <a:ea typeface="DengXian" panose="02010600030101010101" pitchFamily="2" charset="-122"/>
                  </a:rPr>
                  <a:t>给定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个样本的集合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altLang="zh-CN" sz="2200" dirty="0"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ja-JP" altLang="en-US" sz="2200">
                    <a:ea typeface="DengXian" panose="02010600030101010101" pitchFamily="2" charset="-122"/>
                  </a:rPr>
                  <a:t>   每个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样本由一个</a:t>
                </a:r>
                <a:r>
                  <a:rPr lang="ja-JP" altLang="en-US" sz="2200">
                    <a:ea typeface="DengXian" panose="02010600030101010101" pitchFamily="2" charset="-122"/>
                  </a:rPr>
                  <a:t>特征向量表示</a:t>
                </a:r>
                <a:r>
                  <a:rPr lang="en-US" altLang="ja-JP" sz="220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特征向量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的维数是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目标</a:t>
                </a:r>
                <a:r>
                  <a:rPr lang="en-US" altLang="ja-JP" sz="2200">
                    <a:ea typeface="DengXian" panose="02010600030101010101" pitchFamily="2" charset="-122"/>
                  </a:rPr>
                  <a:t>: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个样本分到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个不同的类或</a:t>
                </a:r>
                <a:r>
                  <a:rPr lang="ja-JP" altLang="en-US" sz="2200">
                    <a:ea typeface="DengXian" panose="02010600030101010101" pitchFamily="2" charset="-122"/>
                  </a:rPr>
                  <a:t>簇中</a:t>
                </a:r>
                <a:r>
                  <a:rPr lang="en-US" altLang="ja-JP" sz="2200">
                    <a:ea typeface="DengXian" panose="02010600030101010101" pitchFamily="2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zh-CN" altLang="en-GB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≪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均值聚类的模型是一个从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到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的函数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𝑙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𝐶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𝑙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 2,⋯,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类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∈{1,2,⋯,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:r>
                  <a:rPr lang="zh-CN" altLang="en-US" sz="2200">
                    <a:ea typeface="DengXian" panose="02010600030101010101" pitchFamily="2" charset="-122"/>
                  </a:rPr>
                  <a:t>样本</a:t>
                </a:r>
                <a:endParaRPr lang="en-US" altLang="zh-CN" sz="2200"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B21F275-F539-966E-88E3-B9F464600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850" y="2531313"/>
                <a:ext cx="8166300" cy="4225633"/>
              </a:xfrm>
              <a:blipFill>
                <a:blip r:embed="rId3"/>
                <a:stretch>
                  <a:fillRect l="-821" t="-2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F09DB4-E24A-1945-768F-7AFC1D70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1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69175FD-1414-312D-5930-F154C787A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29" y="2570673"/>
                <a:ext cx="8247772" cy="408212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之间的距离 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𝑥𝑖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ja-JP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采用欧氏距离平方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squared Euclidean distance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损失函数定义为样本与其所属类的中心之间的距离的总和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𝑊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𝐶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𝑙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𝑚𝑙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𝑙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个类的均值或中心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𝑊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𝐶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也称为能量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 表示相同类中的样本相似的程度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69175FD-1414-312D-5930-F154C787A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29" y="2570673"/>
                <a:ext cx="8247772" cy="4082127"/>
              </a:xfrm>
              <a:blipFill>
                <a:blip r:embed="rId2"/>
                <a:stretch>
                  <a:fillRect l="-813" t="-1046" b="-2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5FE9A3-7DD0-6190-96A2-9AB661E3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1176D1CC-AC12-40FB-8997-F08B467282AC}"/>
                  </a:ext>
                </a:extLst>
              </p:cNvPr>
              <p:cNvSpPr txBox="1"/>
              <p:nvPr/>
            </p:nvSpPr>
            <p:spPr>
              <a:xfrm>
                <a:off x="299453" y="1638195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等线" panose="02010600030101010101" pitchFamily="2" charset="-122"/>
                  </a:rPr>
                  <a:t>均值聚类策略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1176D1CC-AC12-40FB-8997-F08B4672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38195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8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D4901B3-9DD3-31FD-88FD-5C2239DF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6F1682C8-2375-4792-A66E-A5AB49CE5BCD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</a:t>
                </a:r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+mn-ea"/>
                  </a:rPr>
                  <a:t>策略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6F1682C8-2375-4792-A66E-A5AB49CE5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4E19E3-FE4F-47F3-B44D-D68FBF470C14}"/>
                  </a:ext>
                </a:extLst>
              </p:cNvPr>
              <p:cNvSpPr/>
              <p:nvPr/>
            </p:nvSpPr>
            <p:spPr>
              <a:xfrm>
                <a:off x="719328" y="2810673"/>
                <a:ext cx="7705344" cy="3056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ea typeface="DengXian" panose="02010600030101010101" pitchFamily="2" charset="-122"/>
                  </a:rPr>
                  <a:t>求解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最优化问题</a:t>
                </a:r>
                <a:endParaRPr lang="en-US" altLang="ja-JP" sz="2200" i="1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𝑊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𝐶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arg</m:t>
                      </m:r>
                      <m:limLow>
                        <m:limLow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𝐶</m:t>
                          </m:r>
                        </m:lim>
                      </m:limLow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𝑙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ja-JP" sz="220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ea typeface="DengXian" panose="02010600030101010101" pitchFamily="2" charset="-122"/>
                  </a:rPr>
                  <a:t>相似的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样本被聚到同类时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损失函数值最小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4E19E3-FE4F-47F3-B44D-D68FBF470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" y="2810673"/>
                <a:ext cx="7705344" cy="3056991"/>
              </a:xfrm>
              <a:prstGeom prst="rect">
                <a:avLst/>
              </a:prstGeom>
              <a:blipFill>
                <a:blip r:embed="rId3"/>
                <a:stretch>
                  <a:fillRect l="-870" b="-3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7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F777A04-27B9-543F-8431-3320009BF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214" y="2833254"/>
                <a:ext cx="8354786" cy="35230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4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这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是一个组合优化问题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 </a:t>
                </a:r>
              </a:p>
              <a:p>
                <a:pPr marL="0" indent="0">
                  <a:lnSpc>
                    <a:spcPct val="124000"/>
                  </a:lnSpc>
                  <a:buNone/>
                </a:pPr>
                <a:r>
                  <a:rPr lang="en-US" altLang="ja-JP" sz="2200" b="0" dirty="0">
                    <a:ea typeface="DengXian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个样本分到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类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所有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可能分法的</a:t>
                </a:r>
                <a:r>
                  <a:rPr lang="ja-JP" altLang="en-US" sz="2200">
                    <a:ea typeface="DengXian" panose="02010600030101010101" pitchFamily="2" charset="-122"/>
                  </a:rPr>
                  <a:t>数目是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𝑆</m:t>
                      </m:r>
                      <m:d>
                        <m:d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𝑙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𝑙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𝑙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4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最优解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求解问题是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𝑁𝑃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困难问题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4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现实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中采用迭代的</a:t>
                </a:r>
                <a:r>
                  <a:rPr lang="ja-JP" altLang="en-US" sz="2200">
                    <a:ea typeface="DengXian" panose="02010600030101010101" pitchFamily="2" charset="-122"/>
                  </a:rPr>
                  <a:t>方法求解</a:t>
                </a:r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4000"/>
                  </a:lnSpc>
                </a:pPr>
                <a:endParaRPr lang="ja-JP" altLang="en-US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F777A04-27B9-543F-8431-3320009BF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214" y="2833254"/>
                <a:ext cx="8354786" cy="3523097"/>
              </a:xfrm>
              <a:blipFill>
                <a:blip r:embed="rId2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0822F7A-2EF6-0F65-2A3A-9F536F41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F634B8A2-B684-4567-A635-64BC47FAB922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</a:t>
                </a:r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+mn-ea"/>
                  </a:rPr>
                  <a:t>策略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F634B8A2-B684-4567-A635-64BC47FA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B0D6C55-5988-0B28-AD79-224853E21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529" y="2597888"/>
                <a:ext cx="8131324" cy="35396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通过迭代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求解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均值聚类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每次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迭代包括两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个步骤</a:t>
                </a:r>
                <a:r>
                  <a:rPr lang="en-US" altLang="ja-JP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:</a:t>
                </a: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首先选择</a:t>
                </a:r>
                <a:r>
                  <a:rPr lang="en-GB" altLang="zh-CN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k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个类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的中心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将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样本逐个指派到与其最近的中心的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类中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得到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一个聚类结果</a:t>
                </a: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然后更新每个类的样本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的均值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作为</a:t>
                </a: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类的新的中心</a:t>
                </a: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重复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以上步骤</a:t>
                </a:r>
                <a:r>
                  <a:rPr lang="en-US" altLang="ja-JP" sz="22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ja-JP" altLang="en-US" sz="220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直到收敛为止</a:t>
                </a:r>
                <a:endParaRPr lang="en-GB" altLang="zh-CN" sz="2200" dirty="0"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B0D6C55-5988-0B28-AD79-224853E21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529" y="2597888"/>
                <a:ext cx="8131324" cy="3539676"/>
              </a:xfrm>
              <a:blipFill>
                <a:blip r:embed="rId2"/>
                <a:stretch>
                  <a:fillRect l="-900" t="-1205" r="-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0882F-34F0-EF76-A070-12C35977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46ADB763-23AF-4F09-927D-68D5856DF309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均值聚类算法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46ADB763-23AF-4F09-927D-68D5856DF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A50BFF5-E756-1851-645F-81F925E0F079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聚类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(clustering)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A0D323-3DD1-BC17-74E2-85BAFC1D4E93}"/>
                  </a:ext>
                </a:extLst>
              </p:cNvPr>
              <p:cNvSpPr txBox="1"/>
              <p:nvPr/>
            </p:nvSpPr>
            <p:spPr>
              <a:xfrm>
                <a:off x="539148" y="2457099"/>
                <a:ext cx="8115902" cy="235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设聚类的样本合集用矩阵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表示</a:t>
                </a:r>
                <a:r>
                  <a:rPr lang="en-US" altLang="ja-JP" sz="22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为样本容量</a:t>
                </a:r>
                <a:r>
                  <a:rPr lang="en-US" altLang="zh-CN" sz="22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为</a:t>
                </a:r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样本属性个数</a:t>
                </a:r>
                <a:r>
                  <a:rPr lang="en-US" altLang="ja-JP" sz="22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 (</a:t>
                </a:r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特征向量维度</a:t>
                </a:r>
                <a:r>
                  <a:rPr lang="en-US" altLang="ja-JP" sz="22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) </a:t>
                </a:r>
                <a:r>
                  <a:rPr lang="ja-JP" altLang="en-US" sz="220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组成</a:t>
                </a:r>
                <a:endParaRPr lang="en-GB" altLang="ja-JP" sz="22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zh-CN" sz="22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GB" altLang="zh-CN" sz="2200" dirty="0">
                              <a:latin typeface="Arial" panose="020B0604020202020204" pitchFamily="34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A0D323-3DD1-BC17-74E2-85BAFC1D4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8" y="2457099"/>
                <a:ext cx="8115902" cy="2355260"/>
              </a:xfrm>
              <a:prstGeom prst="rect">
                <a:avLst/>
              </a:prstGeom>
              <a:blipFill>
                <a:blip r:embed="rId2"/>
                <a:stretch>
                  <a:fillRect l="-826" t="-2073" r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F1BEAD-5BBB-6899-8D01-5FD87E6349E6}"/>
                  </a:ext>
                </a:extLst>
              </p:cNvPr>
              <p:cNvSpPr txBox="1"/>
              <p:nvPr/>
            </p:nvSpPr>
            <p:spPr>
              <a:xfrm>
                <a:off x="539148" y="5098896"/>
                <a:ext cx="8007952" cy="139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GB" sz="2200" dirty="0">
                    <a:ea typeface="DengXian" panose="02010600030101010101" pitchFamily="2" charset="-122"/>
                  </a:rPr>
                  <a:t>聚类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算法将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ja-JP" altLang="en-US" sz="2200" dirty="0">
                        <a:latin typeface="DengXian" panose="02010600030101010101" pitchFamily="2" charset="-122"/>
                        <a:ea typeface="DengXian" panose="02010600030101010101" pitchFamily="2" charset="-122"/>
                      </a:rPr>
                      <m:t>样本集合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m:rPr>
                        <m:nor/>
                      </m:rPr>
                      <a:rPr lang="ja-JP" altLang="en-US" sz="2200">
                        <a:latin typeface="DengXian" panose="02010600030101010101" pitchFamily="2" charset="-122"/>
                        <a:ea typeface="DengXian" panose="02010600030101010101" pitchFamily="2" charset="-122"/>
                      </a:rPr>
                      <m:t>划分</m:t>
                    </m:r>
                    <m:r>
                      <a:rPr lang="ja-JP" altLang="en-GB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为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个不相交的类 </a:t>
                </a:r>
                <a:r>
                  <a:rPr lang="en-US" altLang="ja-JP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(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簇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)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,…,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𝐺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=∅,  </m:t>
                      </m:r>
                      <m:nary>
                        <m:naryPr>
                          <m:chr m:val="⋃"/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nary>
                    </m:oMath>
                  </m:oMathPara>
                </a14:m>
                <a:endParaRPr lang="en-GB" altLang="zh-CN" sz="2200" i="1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F1BEAD-5BBB-6899-8D01-5FD87E63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8" y="5098896"/>
                <a:ext cx="8007952" cy="1395062"/>
              </a:xfrm>
              <a:prstGeom prst="rect">
                <a:avLst/>
              </a:prstGeom>
              <a:blipFill>
                <a:blip r:embed="rId3"/>
                <a:stretch>
                  <a:fillRect l="-837" t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A664ED-ECCE-454D-AC52-E7FFF4FC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6290A9-BB8C-3AF0-BF81-D3119D38B57A}"/>
                  </a:ext>
                </a:extLst>
              </p:cNvPr>
              <p:cNvSpPr txBox="1"/>
              <p:nvPr/>
            </p:nvSpPr>
            <p:spPr>
              <a:xfrm>
                <a:off x="469709" y="2420556"/>
                <a:ext cx="8135143" cy="456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  <a:spcBef>
                    <a:spcPts val="600"/>
                  </a:spcBef>
                </a:pPr>
                <a:r>
                  <a:rPr kumimoji="1" lang="zh-CN" altLang="en-US" sz="2200" b="1">
                    <a:solidFill>
                      <a:srgbClr val="C00000"/>
                    </a:solidFill>
                  </a:rPr>
                  <a:t>算法</a:t>
                </a:r>
                <a:r>
                  <a:rPr kumimoji="1" lang="en-US" altLang="zh-CN" sz="2200" b="1">
                    <a:solidFill>
                      <a:srgbClr val="C00000"/>
                    </a:solidFill>
                  </a:rPr>
                  <a:t>14.2 (</a:t>
                </a:r>
                <a14:m>
                  <m:oMath xmlns:m="http://schemas.openxmlformats.org/officeDocument/2006/math">
                    <m:r>
                      <a:rPr lang="en-GB" altLang="zh-CN" sz="24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zh-CN" altLang="en-US" sz="2200" b="1">
                    <a:solidFill>
                      <a:srgbClr val="C00000"/>
                    </a:solidFill>
                  </a:rPr>
                  <a:t>均值聚类</a:t>
                </a:r>
                <a:r>
                  <a:rPr kumimoji="1" lang="en-US" altLang="zh-CN" sz="2200" b="1">
                    <a:solidFill>
                      <a:srgbClr val="C00000"/>
                    </a:solidFill>
                  </a:rPr>
                  <a:t>)</a:t>
                </a:r>
              </a:p>
              <a:p>
                <a:pPr marL="342900" indent="-342900">
                  <a:lnSpc>
                    <a:spcPct val="114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zh-CN" altLang="en-US" sz="2200" b="1"/>
                  <a:t>输入</a:t>
                </a:r>
                <a:r>
                  <a:rPr kumimoji="1" lang="en-US" altLang="zh-CN" sz="22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kumimoji="1" lang="zh-CN" altLang="en-US" sz="2200" dirty="0"/>
                  <a:t>个样本的集合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200" b="1" dirty="0"/>
                  <a:t>输出</a:t>
                </a:r>
                <a:r>
                  <a:rPr kumimoji="1" lang="en-US" altLang="zh-CN" sz="2200" dirty="0"/>
                  <a:t>: </a:t>
                </a:r>
                <a:r>
                  <a:rPr kumimoji="1" lang="zh-CN" altLang="en-US" sz="2200" dirty="0"/>
                  <a:t>样本集合的聚类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sup>
                    </m:sSup>
                  </m:oMath>
                </a14:m>
                <a:endParaRPr kumimoji="1"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(1) </a:t>
                </a:r>
                <a:r>
                  <a:rPr lang="zh-CN" altLang="en-US" sz="2200" dirty="0"/>
                  <a:t>初始化</a:t>
                </a:r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2200" dirty="0"/>
                  <a:t>      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随机选择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个样本点作为初始聚类中心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(2) </a:t>
                </a:r>
                <a:r>
                  <a:rPr lang="zh-CN" altLang="en-US" sz="2200" dirty="0"/>
                  <a:t>对样本进行聚类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      对固定的类中心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  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其中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200" dirty="0"/>
                  <a:t>为类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中心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计算每个样本到类中心的距离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将每个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:r>
                  <a:rPr lang="en-US" altLang="zh-CN" sz="2200" dirty="0"/>
                  <a:t>      </a:t>
                </a:r>
                <a:r>
                  <a:rPr lang="zh-CN" altLang="en-US" sz="2200" dirty="0"/>
                  <a:t>样本指派到与其最近的中心的类中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构成聚类结果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6290A9-BB8C-3AF0-BF81-D3119D38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9" y="2420556"/>
                <a:ext cx="8135143" cy="4566250"/>
              </a:xfrm>
              <a:prstGeom prst="rect">
                <a:avLst/>
              </a:prstGeom>
              <a:blipFill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C04A292-9710-9B9A-C83F-72BB7A92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814C5C5B-4E0F-465C-B591-3245A93A35E5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均值聚类算法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814C5C5B-4E0F-465C-B591-3245A93A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50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907A27E-13A5-BFDE-F52C-9BCCA56488AA}"/>
                  </a:ext>
                </a:extLst>
              </p:cNvPr>
              <p:cNvSpPr txBox="1"/>
              <p:nvPr/>
            </p:nvSpPr>
            <p:spPr>
              <a:xfrm>
                <a:off x="400193" y="2529395"/>
                <a:ext cx="8204659" cy="4153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(3) </a:t>
                </a:r>
                <a:r>
                  <a:rPr lang="zh-CN" altLang="en-US" sz="2200" dirty="0"/>
                  <a:t>计算新的类中心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     对聚类结果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计算当前各个类中的样本均值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作为新的类的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:r>
                  <a:rPr lang="en-US" altLang="zh-CN" sz="2200" dirty="0"/>
                  <a:t>     </a:t>
                </a:r>
                <a:r>
                  <a:rPr lang="zh-CN" altLang="en-US" sz="2200" dirty="0"/>
                  <a:t>中心</a:t>
                </a:r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(4) </a:t>
                </a:r>
                <a:r>
                  <a:rPr lang="zh-CN" altLang="en-US" sz="2200" dirty="0"/>
                  <a:t>如果迭代收敛符合停止条件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     否则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返回步</a:t>
                </a:r>
                <a:r>
                  <a:rPr lang="en-US" altLang="zh-CN" sz="2200" dirty="0"/>
                  <a:t>(2)</a:t>
                </a:r>
              </a:p>
              <a:p>
                <a:pPr>
                  <a:lnSpc>
                    <a:spcPct val="114000"/>
                  </a:lnSpc>
                </a:pPr>
                <a:endParaRPr lang="en-US" altLang="zh-CN" sz="2200" dirty="0"/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均值聚类算法的复杂度是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𝑚𝑛𝑘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是样本维数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是样本个数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是类别个数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907A27E-13A5-BFDE-F52C-9BCCA564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93" y="2529395"/>
                <a:ext cx="8204659" cy="4153445"/>
              </a:xfrm>
              <a:prstGeom prst="rect">
                <a:avLst/>
              </a:prstGeom>
              <a:blipFill>
                <a:blip r:embed="rId2"/>
                <a:stretch>
                  <a:fillRect l="-892" t="-441" b="-2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82BE44-357C-FCA0-3385-792142E9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1EF3BCD3-CC8D-438E-BBFC-50667F72818A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均值聚类算法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1EF3BCD3-CC8D-438E-BBFC-50667F72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814C5C5B-4E0F-465C-B591-3245A93A35E5}"/>
                  </a:ext>
                </a:extLst>
              </p:cNvPr>
              <p:cNvSpPr txBox="1"/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均值聚类算法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814C5C5B-4E0F-465C-B591-3245A93A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50560"/>
                <a:ext cx="8305399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14C917-8C79-4DB1-BB01-037BB317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0" y="2644732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C012A0B-915F-414B-8723-C05E93B6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23" y="2644732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B5C877D-73AC-4346-8B93-B743A1BF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6" y="2644732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1802A77-9B35-44D2-BC1F-B4C52964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0" y="4694956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F66D1AB4-B9AE-47B7-A9D9-4FD5E0B9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23" y="4694956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E650B327-82D7-4B0D-8772-D3F62569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6" y="4694956"/>
            <a:ext cx="2515073" cy="18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D22859-B26F-46C5-BC6B-69D420D73B9D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661DEE-55DF-9C4C-9E32-9432A9F8E9F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96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9151F05-7F65-1290-436A-56673AB5A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5" y="2432208"/>
                <a:ext cx="8305399" cy="418836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ea typeface="等线" panose="02010600030101010101" pitchFamily="2" charset="-122"/>
                  </a:rPr>
                  <a:t>收敛性</a:t>
                </a:r>
                <a:endParaRPr lang="en-GB" altLang="ja-JP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均值聚类</a:t>
                </a:r>
                <a:r>
                  <a:rPr lang="ja-JP" altLang="en-US" sz="2200">
                    <a:ea typeface="等线" panose="02010600030101010101" pitchFamily="2" charset="-122"/>
                  </a:rPr>
                  <a:t>属于启发式方法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不能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保证收敛</a:t>
                </a:r>
                <a:r>
                  <a:rPr lang="ja-JP" altLang="en-US" sz="2200">
                    <a:ea typeface="等线" panose="02010600030101010101" pitchFamily="2" charset="-122"/>
                  </a:rPr>
                  <a:t>到全局最优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初始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中心的选择会直接影响</a:t>
                </a:r>
                <a:r>
                  <a:rPr lang="ja-JP" altLang="en-US" sz="2200">
                    <a:ea typeface="等线" panose="02010600030101010101" pitchFamily="2" charset="-122"/>
                  </a:rPr>
                  <a:t>聚类结果</a:t>
                </a:r>
                <a:endParaRPr lang="en-GB" altLang="ja-JP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类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中心在聚类的过程中会</a:t>
                </a:r>
                <a:r>
                  <a:rPr lang="ja-JP" altLang="en-US" sz="2200">
                    <a:ea typeface="等线" panose="02010600030101010101" pitchFamily="2" charset="-122"/>
                  </a:rPr>
                  <a:t>发生移动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但是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往往不会</a:t>
                </a:r>
                <a:r>
                  <a:rPr lang="ja-JP" altLang="en-US" sz="2200">
                    <a:ea typeface="等线" panose="02010600030101010101" pitchFamily="2" charset="-122"/>
                  </a:rPr>
                  <a:t>移动太大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因为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在每</a:t>
                </a:r>
                <a:r>
                  <a:rPr lang="ja-JP" altLang="en-US" sz="2200">
                    <a:ea typeface="等线" panose="02010600030101010101" pitchFamily="2" charset="-122"/>
                  </a:rPr>
                  <a:t>一步样本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被分到与其最近的中心的</a:t>
                </a:r>
                <a:r>
                  <a:rPr lang="ja-JP" altLang="en-US" sz="2200">
                    <a:ea typeface="等线" panose="02010600030101010101" pitchFamily="2" charset="-122"/>
                  </a:rPr>
                  <a:t>类中</a:t>
                </a:r>
                <a:endParaRPr lang="ja-JP" altLang="en-US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初始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类的选择</a:t>
                </a:r>
                <a:endParaRPr lang="en-GB" altLang="ja-JP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选择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不同的</a:t>
                </a:r>
                <a:r>
                  <a:rPr lang="ja-JP" altLang="en-US" sz="2200">
                    <a:ea typeface="等线" panose="02010600030101010101" pitchFamily="2" charset="-122"/>
                  </a:rPr>
                  <a:t>初始中心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会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得到不同的</a:t>
                </a:r>
                <a:r>
                  <a:rPr lang="ja-JP" altLang="en-US" sz="2200">
                    <a:ea typeface="等线" panose="02010600030101010101" pitchFamily="2" charset="-122"/>
                  </a:rPr>
                  <a:t>聚类结果</a:t>
                </a:r>
                <a:endParaRPr lang="en-GB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初始中心的选择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比如可以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用层次聚类对样本</a:t>
                </a:r>
                <a:r>
                  <a:rPr lang="ja-JP" altLang="en-US" sz="2200">
                    <a:ea typeface="等线" panose="02010600030101010101" pitchFamily="2" charset="-122"/>
                  </a:rPr>
                  <a:t>进行聚类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个</a:t>
                </a:r>
                <a:r>
                  <a:rPr lang="ja-JP" altLang="en-US" sz="2200">
                    <a:ea typeface="等线" panose="02010600030101010101" pitchFamily="2" charset="-122"/>
                  </a:rPr>
                  <a:t>类时停止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然后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从每个类中选取一个与中心距离最近</a:t>
                </a:r>
                <a:r>
                  <a:rPr lang="ja-JP" altLang="en-US" sz="2200">
                    <a:ea typeface="等线" panose="02010600030101010101" pitchFamily="2" charset="-122"/>
                  </a:rPr>
                  <a:t>的点</a:t>
                </a:r>
                <a:endParaRPr lang="ja-JP" altLang="en-US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GB" altLang="zh-CN" sz="22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9151F05-7F65-1290-436A-56673AB5A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5" y="2432208"/>
                <a:ext cx="8305399" cy="4188366"/>
              </a:xfrm>
              <a:blipFill>
                <a:blip r:embed="rId2"/>
                <a:stretch>
                  <a:fillRect l="-807" r="-734" b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853F1-96E2-220D-C711-CF642ACE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48631F54-25EF-4C82-B2A0-EB8F12822B03}"/>
                  </a:ext>
                </a:extLst>
              </p:cNvPr>
              <p:cNvSpPr txBox="1"/>
              <p:nvPr/>
            </p:nvSpPr>
            <p:spPr>
              <a:xfrm>
                <a:off x="299453" y="1641573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</a:t>
                </a:r>
                <a:r>
                  <a:rPr lang="ja-JP" altLang="en-US" sz="3200" b="1">
                    <a:solidFill>
                      <a:schemeClr val="accent1">
                        <a:lumMod val="50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算法</a:t>
                </a:r>
                <a:r>
                  <a:rPr lang="ja-JP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特性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48631F54-25EF-4C82-B2A0-EB8F1282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41573"/>
                <a:ext cx="8305399" cy="99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9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C6C143F1-F6CD-4DF3-9C21-B0D2E6E0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" r="8076"/>
          <a:stretch/>
        </p:blipFill>
        <p:spPr>
          <a:xfrm>
            <a:off x="5463199" y="4216474"/>
            <a:ext cx="3478802" cy="1999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7AFB5A8-A5B5-8537-2FED-EB670C397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9835" y="2493642"/>
                <a:ext cx="8305399" cy="18609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类别数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的选择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需要</a:t>
                </a:r>
                <a:r>
                  <a:rPr lang="ja-JP" altLang="en-US" sz="2200">
                    <a:ea typeface="DengXian" panose="02010600030101010101" pitchFamily="2" charset="-122"/>
                  </a:rPr>
                  <a:t>预先指定</a:t>
                </a:r>
                <a:r>
                  <a:rPr lang="en-US" altLang="ja-JP" sz="2200">
                    <a:ea typeface="DengXian" panose="02010600030101010101" pitchFamily="2" charset="-122"/>
                  </a:rPr>
                  <a:t> 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4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实际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应用中最优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值是</a:t>
                </a:r>
                <a:r>
                  <a:rPr lang="zh-CN" altLang="en-US" sz="2200">
                    <a:ea typeface="DengXian" panose="02010600030101010101" pitchFamily="2" charset="-122"/>
                  </a:rPr>
                  <a:t>未知</a:t>
                </a:r>
                <a:r>
                  <a:rPr lang="en-US" altLang="zh-CN" sz="220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尝试用不同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值聚类</a:t>
                </a:r>
                <a:r>
                  <a:rPr lang="en-US" altLang="ja-JP" sz="220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检验聚类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结果</a:t>
                </a:r>
                <a:r>
                  <a:rPr lang="ja-JP" altLang="en-US" sz="2200">
                    <a:ea typeface="DengXian" panose="02010600030101010101" pitchFamily="2" charset="-122"/>
                  </a:rPr>
                  <a:t>的质量</a:t>
                </a:r>
                <a:r>
                  <a:rPr lang="en-US" altLang="ja-JP" sz="220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推测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最优的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值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4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7AFB5A8-A5B5-8537-2FED-EB670C397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835" y="2493642"/>
                <a:ext cx="8305399" cy="1860962"/>
              </a:xfrm>
              <a:blipFill>
                <a:blip r:embed="rId3"/>
                <a:stretch>
                  <a:fillRect l="-807" t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459F9-C270-D3A5-DFC0-CFBBB32A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670864B-782F-40A1-8067-27F634F7BA42}"/>
                  </a:ext>
                </a:extLst>
              </p:cNvPr>
              <p:cNvSpPr txBox="1"/>
              <p:nvPr/>
            </p:nvSpPr>
            <p:spPr>
              <a:xfrm>
                <a:off x="299453" y="1641573"/>
                <a:ext cx="8305399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altLang="zh-CN" sz="3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𝒌</m:t>
                    </m:r>
                  </m:oMath>
                </a14:m>
                <a:r>
                  <a:rPr lang="zh-CN" altLang="en-US" sz="3200" b="1">
                    <a:solidFill>
                      <a:schemeClr val="accent1">
                        <a:lumMod val="50000"/>
                      </a:schemeClr>
                    </a:solidFill>
                    <a:ea typeface="等线" panose="02010600030101010101" pitchFamily="2" charset="-122"/>
                  </a:rPr>
                  <a:t>均值聚类</a:t>
                </a:r>
                <a:r>
                  <a:rPr lang="ja-JP" altLang="en-US" sz="3200" b="1">
                    <a:solidFill>
                      <a:schemeClr val="accent1">
                        <a:lumMod val="50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算法</a:t>
                </a:r>
                <a:r>
                  <a:rPr lang="ja-JP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特性</a:t>
                </a:r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670864B-782F-40A1-8067-27F634F7B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3" y="1641573"/>
                <a:ext cx="8305399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7F90AD8-B0EF-4E04-A35E-EA5A31897CD7}"/>
                  </a:ext>
                </a:extLst>
              </p:cNvPr>
              <p:cNvSpPr/>
              <p:nvPr/>
            </p:nvSpPr>
            <p:spPr>
              <a:xfrm>
                <a:off x="201999" y="4216525"/>
                <a:ext cx="5168578" cy="1999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2304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ea typeface="DengXian" panose="02010600030101010101" pitchFamily="2" charset="-122"/>
                  </a:rPr>
                  <a:t>聚类结果的质量可用类的平均直径衡量</a:t>
                </a:r>
                <a:r>
                  <a:rPr lang="en-US" altLang="ja-JP" sz="2200">
                    <a:ea typeface="DengXian" panose="02010600030101010101" pitchFamily="2" charset="-122"/>
                  </a:rPr>
                  <a:t>: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800100" lvl="1" indent="-2304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ea typeface="DengXian" panose="02010600030101010101" pitchFamily="2" charset="-122"/>
                  </a:rPr>
                  <a:t>一般地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类别数变小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平均直径增加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800100" lvl="1" indent="-2304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类别数变大</a:t>
                </a:r>
                <a:r>
                  <a:rPr lang="ja-JP" altLang="en-US" sz="2200">
                    <a:ea typeface="DengXian" panose="02010600030101010101" pitchFamily="2" charset="-122"/>
                  </a:rPr>
                  <a:t>超过某个值以后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平均直径不变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这个值是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最优的</a:t>
                </a:r>
                <a14:m>
                  <m:oMath xmlns:m="http://schemas.openxmlformats.org/officeDocument/2006/math">
                    <m:r>
                      <a:rPr lang="en-GB" altLang="zh-CN" sz="22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值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7F90AD8-B0EF-4E04-A35E-EA5A31897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9" y="4216525"/>
                <a:ext cx="5168578" cy="1999906"/>
              </a:xfrm>
              <a:prstGeom prst="rect">
                <a:avLst/>
              </a:prstGeom>
              <a:blipFill>
                <a:blip r:embed="rId5"/>
                <a:stretch>
                  <a:fillRect t="-610" r="-1415" b="-5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AFBE52-EAB8-4498-A493-8C615D7CB96C}"/>
                  </a:ext>
                </a:extLst>
              </p:cNvPr>
              <p:cNvSpPr/>
              <p:nvPr/>
            </p:nvSpPr>
            <p:spPr>
              <a:xfrm>
                <a:off x="201998" y="6216431"/>
                <a:ext cx="7266432" cy="45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2304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>
                    <a:ea typeface="DengXian" panose="02010600030101010101" pitchFamily="2" charset="-122"/>
                  </a:rPr>
                  <a:t>实验时可以采用二分查找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快速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找到最优</a:t>
                </a:r>
                <a14:m>
                  <m:oMath xmlns:m="http://schemas.openxmlformats.org/officeDocument/2006/math">
                    <m:r>
                      <a:rPr lang="en-GB" altLang="zh-CN" sz="22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值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AFBE52-EAB8-4498-A493-8C615D7CB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8" y="6216431"/>
                <a:ext cx="7266432" cy="456151"/>
              </a:xfrm>
              <a:prstGeom prst="rect">
                <a:avLst/>
              </a:prstGeom>
              <a:blipFill>
                <a:blip r:embed="rId6"/>
                <a:stretch>
                  <a:fillRect t="-4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6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369E9C6-FFA0-A0D4-9B44-CF837AA4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29" y="1987826"/>
            <a:ext cx="7974880" cy="4004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rPr>
              <a:t>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cs typeface="+mj-cs"/>
            </a:endParaRPr>
          </a:p>
          <a:p>
            <a:pPr>
              <a:lnSpc>
                <a:spcPct val="110000"/>
              </a:lnSpc>
            </a:pPr>
            <a:r>
              <a:rPr lang="en-US" altLang="zh-CN"/>
              <a:t>《</a:t>
            </a:r>
            <a:r>
              <a:rPr lang="zh-CN" altLang="en-US" dirty="0"/>
              <a:t>统计</a:t>
            </a:r>
            <a:r>
              <a:rPr lang="zh-CN" altLang="en-US"/>
              <a:t>学习方法</a:t>
            </a:r>
            <a:r>
              <a:rPr lang="en-US" altLang="zh-CN"/>
              <a:t>》14.1, 14.4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b="1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C41B3-2A31-8BD6-0EA3-873CF834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0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010282C-C9C6-DEC1-AFA1-DEEB67FBFD4E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07C5399-F7D3-9F9E-4A41-C0D21D4CE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644732"/>
            <a:ext cx="7973568" cy="25237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聚类</a:t>
            </a:r>
            <a:r>
              <a:rPr lang="ja-JP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的核心概念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是</a:t>
            </a:r>
            <a:r>
              <a:rPr lang="ja-JP" altLang="en-US" sz="2200" b="1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相似度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ja-JP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GB" altLang="zh-CN" sz="22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similarity</a:t>
            </a:r>
            <a:r>
              <a:rPr lang="en-GB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或</a:t>
            </a:r>
            <a:r>
              <a:rPr lang="ja-JP" altLang="en-US" sz="2200" b="1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距离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ja-JP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GB" altLang="zh-CN" sz="22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distance</a:t>
            </a:r>
            <a:r>
              <a:rPr lang="en-GB" altLang="zh-CN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altLang="zh-CN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有</a:t>
            </a:r>
            <a:r>
              <a:rPr lang="ja-JP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多种相似度或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距离定义</a:t>
            </a:r>
            <a:endParaRPr lang="en-US" altLang="ja-JP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直接</a:t>
            </a:r>
            <a:r>
              <a:rPr lang="ja-JP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影响聚类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的结果</a:t>
            </a:r>
            <a:r>
              <a:rPr lang="en-US" altLang="ja-JP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其</a:t>
            </a:r>
            <a:r>
              <a:rPr lang="ja-JP" altLang="en-US" sz="2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选择是聚类的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根本问题</a:t>
            </a:r>
            <a:endParaRPr lang="ja-JP" altLang="en-US" sz="22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altLang="zh-CN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456B8B-BB4C-E13C-0CB2-D6C9E1EE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7FA0482-861C-4B83-8B2E-AB8FD40BDECC}"/>
              </a:ext>
            </a:extLst>
          </p:cNvPr>
          <p:cNvSpPr txBox="1">
            <a:spLocks/>
          </p:cNvSpPr>
          <p:nvPr/>
        </p:nvSpPr>
        <p:spPr>
          <a:xfrm>
            <a:off x="409797" y="4754288"/>
            <a:ext cx="7973568" cy="201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同样的数据从不同的角度会有不同的</a:t>
            </a:r>
            <a:r>
              <a:rPr lang="ja-JP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聚类</a:t>
            </a:r>
            <a:r>
              <a:rPr lang="zh-CN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划分</a:t>
            </a:r>
            <a:endParaRPr lang="en-US" altLang="zh-CN" sz="22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根据聚类的目的选择特征和定义相似度</a:t>
            </a:r>
            <a:endParaRPr lang="en-GB" altLang="zh-CN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2D5108B-909A-4A53-8555-23AF9B9679E9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4227D3-0BF6-432F-882A-B7B7766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2" descr="Resultado de imagem para cara de um focinho do outro">
            <a:extLst>
              <a:ext uri="{FF2B5EF4-FFF2-40B4-BE49-F238E27FC236}">
                <a16:creationId xmlns:a16="http://schemas.microsoft.com/office/drawing/2014/main" id="{974D044B-E371-84ED-EE53-680C414C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17" y="2753336"/>
            <a:ext cx="5872528" cy="3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642EB5-8A79-09E3-10EE-53CE0AA9A435}"/>
              </a:ext>
            </a:extLst>
          </p:cNvPr>
          <p:cNvSpPr txBox="1"/>
          <p:nvPr/>
        </p:nvSpPr>
        <p:spPr>
          <a:xfrm>
            <a:off x="188311" y="164498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1A3890-795F-1351-FE69-1EFAB699D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99" y="2581559"/>
                <a:ext cx="8321829" cy="37184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闵可夫斯基距离</a:t>
                </a: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给定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维实数向量空间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ja-JP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中点</a:t>
                </a:r>
                <a:r>
                  <a:rPr lang="ja-JP" altLang="en-US" sz="2200">
                    <a:ea typeface="DengXian" panose="02010600030101010101" pitchFamily="2" charset="-122"/>
                  </a:rPr>
                  <a:t>的集合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其中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与样本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的闵可夫斯</a:t>
                </a:r>
                <a:r>
                  <a:rPr lang="ja-JP" altLang="en-US" sz="2200">
                    <a:ea typeface="DengXian" panose="02010600030101010101" pitchFamily="2" charset="-122"/>
                  </a:rPr>
                  <a:t>基距离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ja-JP" sz="2200" dirty="0" err="1">
                    <a:ea typeface="DengXian" panose="02010600030101010101" pitchFamily="2" charset="-122"/>
                  </a:rPr>
                  <a:t>Minkowski</a:t>
                </a:r>
                <a:r>
                  <a:rPr lang="en-GB" altLang="ja-JP" sz="2200" dirty="0">
                    <a:ea typeface="DengXian" panose="02010600030101010101" pitchFamily="2" charset="-122"/>
                  </a:rPr>
                  <a:t> distance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定义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altLang="ja-JP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      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𝑝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闵可夫斯基距离越大相似度越小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距离越小相似度越大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1A3890-795F-1351-FE69-1EFAB699D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99" y="2581559"/>
                <a:ext cx="8321829" cy="3718441"/>
              </a:xfrm>
              <a:blipFill>
                <a:blip r:embed="rId2"/>
                <a:stretch>
                  <a:fillRect l="-806" t="-820" b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1A02D47-7AAE-2FC2-D958-DEABD48D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2BDF9AE-EC63-482F-8A80-EEBDAAC5EDDE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62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878F1C-903F-6698-82D4-5C036D7B1443}"/>
              </a:ext>
            </a:extLst>
          </p:cNvPr>
          <p:cNvSpPr txBox="1"/>
          <p:nvPr/>
        </p:nvSpPr>
        <p:spPr>
          <a:xfrm>
            <a:off x="188311" y="164323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FA425-867F-539F-1C81-B824134DE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786" y="2592445"/>
                <a:ext cx="8207351" cy="42655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时称为</a:t>
                </a:r>
                <a:r>
                  <a:rPr lang="ja-JP" altLang="en-US" sz="2200">
                    <a:ea typeface="DengXian" panose="02010600030101010101" pitchFamily="2" charset="-122"/>
                  </a:rPr>
                  <a:t>欧氏距离 </a:t>
                </a:r>
                <a:r>
                  <a:rPr lang="en-US" altLang="ja-JP" sz="2200">
                    <a:ea typeface="DengXian" panose="02010600030101010101" pitchFamily="2" charset="-122"/>
                  </a:rPr>
                  <a:t>(</a:t>
                </a:r>
                <a:r>
                  <a:rPr lang="en-US" altLang="zh-CN" sz="2200">
                    <a:ea typeface="DengXian" panose="02010600030101010101" pitchFamily="2" charset="-122"/>
                  </a:rPr>
                  <a:t>Euclidean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distance) 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𝑘𝑖</m:t>
                                        </m:r>
                                      </m:sub>
                                    </m:sSub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𝑘𝑗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时称为</a:t>
                </a:r>
                <a:r>
                  <a:rPr lang="ja-JP" altLang="en-US" sz="2200">
                    <a:ea typeface="DengXian" panose="02010600030101010101" pitchFamily="2" charset="-122"/>
                  </a:rPr>
                  <a:t>曼哈顿距离 </a:t>
                </a:r>
                <a:r>
                  <a:rPr lang="en-US" altLang="ja-JP" sz="2200">
                    <a:ea typeface="DengXian" panose="02010600030101010101" pitchFamily="2" charset="-122"/>
                  </a:rPr>
                  <a:t>(</a:t>
                </a:r>
                <a:r>
                  <a:rPr lang="en-US" altLang="zh-CN" sz="2200">
                    <a:ea typeface="DengXian" panose="02010600030101010101" pitchFamily="2" charset="-122"/>
                  </a:rPr>
                  <a:t>Manhattan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distance)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∞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时称为</a:t>
                </a:r>
                <a:r>
                  <a:rPr lang="zh-CN" altLang="en-US" sz="2200">
                    <a:ea typeface="DengXian" panose="02010600030101010101" pitchFamily="2" charset="-122"/>
                  </a:rPr>
                  <a:t>切比雪夫距离 </a:t>
                </a:r>
                <a:r>
                  <a:rPr lang="en-US" altLang="zh-CN" sz="2200">
                    <a:ea typeface="DengXian" panose="02010600030101010101" pitchFamily="2" charset="-122"/>
                  </a:rPr>
                  <a:t>(</a:t>
                </a:r>
                <a:r>
                  <a:rPr lang="en-GB" altLang="zh-CN" sz="2200">
                    <a:ea typeface="DengXian" panose="02010600030101010101" pitchFamily="2" charset="-122"/>
                  </a:rPr>
                  <a:t>Chebyshev 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distance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）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200" b="0" i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FA425-867F-539F-1C81-B824134DE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786" y="2592445"/>
                <a:ext cx="8207351" cy="4265555"/>
              </a:xfrm>
              <a:blipFill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6E95DD-BD48-9879-87EB-3632A42A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20CF0CA-9D5D-4A83-9184-0D7D5836945E}"/>
              </a:ext>
            </a:extLst>
          </p:cNvPr>
          <p:cNvSpPr txBox="1"/>
          <p:nvPr/>
        </p:nvSpPr>
        <p:spPr>
          <a:xfrm>
            <a:off x="188311" y="165056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相似度或距离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537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10957</TotalTime>
  <Words>3233</Words>
  <Application>Microsoft Office PowerPoint</Application>
  <PresentationFormat>全屏显示(4:3)</PresentationFormat>
  <Paragraphs>439</Paragraphs>
  <Slides>55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October Condensed Tamil</vt:lpstr>
      <vt:lpstr>DengXian</vt:lpstr>
      <vt:lpstr>DengXian</vt:lpstr>
      <vt:lpstr>Microsoft YaHei</vt:lpstr>
      <vt:lpstr>Microsoft YaHei</vt:lpstr>
      <vt:lpstr>Arial</vt:lpstr>
      <vt:lpstr>Calibri</vt:lpstr>
      <vt:lpstr>Calibri Light</vt:lpstr>
      <vt:lpstr>Cambria Math</vt:lpstr>
      <vt:lpstr>Office Theme</vt:lpstr>
      <vt:lpstr>Equation</vt:lpstr>
      <vt:lpstr>PowerPoint 演示文稿</vt:lpstr>
      <vt:lpstr>机器学习十大经典算法(初学者)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haitao zhao</cp:lastModifiedBy>
  <cp:revision>105</cp:revision>
  <dcterms:created xsi:type="dcterms:W3CDTF">2019-08-27T19:51:00Z</dcterms:created>
  <dcterms:modified xsi:type="dcterms:W3CDTF">2023-11-28T16:39:26Z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